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4630400" cy="8229600"/>
  <p:notesSz cx="14630400" cy="82296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06884" y="1834273"/>
            <a:ext cx="7190740" cy="1686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1B1B2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4095" y="4127995"/>
            <a:ext cx="6615430" cy="894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1B1B2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1B1B2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1B1B2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03670" y="388809"/>
            <a:ext cx="589534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1B1B2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4825" y="1345857"/>
            <a:ext cx="12706350" cy="3754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112" y="-22453"/>
            <a:ext cx="635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0000"/>
                </a:solidFill>
                <a:latin typeface="Calibri"/>
                <a:cs typeface="Calibri"/>
              </a:rPr>
              <a:t>Protected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528437" cy="8229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01295" marR="5080" indent="-189230">
              <a:lnSpc>
                <a:spcPts val="6659"/>
              </a:lnSpc>
              <a:tabLst>
                <a:tab pos="3104515" algn="l"/>
                <a:tab pos="4123690" algn="l"/>
              </a:tabLst>
            </a:pPr>
            <a:r>
              <a:rPr dirty="0" sz="5350" spc="-10"/>
              <a:t>ResolveX</a:t>
            </a:r>
            <a:r>
              <a:rPr dirty="0" sz="5350"/>
              <a:t>	</a:t>
            </a:r>
            <a:r>
              <a:rPr dirty="0" sz="5350" spc="-25"/>
              <a:t>:AI</a:t>
            </a:r>
            <a:r>
              <a:rPr dirty="0" sz="5350"/>
              <a:t>	</a:t>
            </a:r>
            <a:r>
              <a:rPr dirty="0" sz="5350" spc="-10"/>
              <a:t>Complaint Resolver</a:t>
            </a:r>
            <a:endParaRPr sz="5350"/>
          </a:p>
        </p:txBody>
      </p:sp>
      <p:sp>
        <p:nvSpPr>
          <p:cNvPr id="5" name="object 5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dirty="0" sz="2100">
                <a:solidFill>
                  <a:srgbClr val="3B3939"/>
                </a:solidFill>
                <a:latin typeface="Arial"/>
                <a:cs typeface="Arial"/>
              </a:rPr>
              <a:t>Transforming</a:t>
            </a:r>
            <a:r>
              <a:rPr dirty="0" sz="2100" spc="-4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3B3939"/>
                </a:solidFill>
                <a:latin typeface="Arial"/>
                <a:cs typeface="Arial"/>
              </a:rPr>
              <a:t>complaint</a:t>
            </a:r>
            <a:r>
              <a:rPr dirty="0" sz="2100" spc="-4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3B3939"/>
                </a:solidFill>
                <a:latin typeface="Arial"/>
                <a:cs typeface="Arial"/>
              </a:rPr>
              <a:t>management</a:t>
            </a:r>
            <a:r>
              <a:rPr dirty="0" sz="2100" spc="-4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3B3939"/>
                </a:solidFill>
                <a:latin typeface="Arial"/>
                <a:cs typeface="Arial"/>
              </a:rPr>
              <a:t>through</a:t>
            </a:r>
            <a:r>
              <a:rPr dirty="0" sz="2100" spc="-4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2100" spc="-10">
                <a:solidFill>
                  <a:srgbClr val="3B3939"/>
                </a:solidFill>
                <a:latin typeface="Arial"/>
                <a:cs typeface="Arial"/>
              </a:rPr>
              <a:t>intelligent multi-</a:t>
            </a:r>
            <a:r>
              <a:rPr dirty="0" sz="2100">
                <a:solidFill>
                  <a:srgbClr val="3B3939"/>
                </a:solidFill>
                <a:latin typeface="Arial"/>
                <a:cs typeface="Arial"/>
              </a:rPr>
              <a:t>agent</a:t>
            </a:r>
            <a:r>
              <a:rPr dirty="0" sz="2100" spc="-1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3B3939"/>
                </a:solidFill>
                <a:latin typeface="Arial"/>
                <a:cs typeface="Arial"/>
              </a:rPr>
              <a:t>automation</a:t>
            </a:r>
            <a:r>
              <a:rPr dirty="0" sz="2100" spc="-1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3B3939"/>
                </a:solidFill>
                <a:latin typeface="Arial"/>
                <a:cs typeface="Arial"/>
              </a:rPr>
              <a:t>across</a:t>
            </a:r>
            <a:r>
              <a:rPr dirty="0" sz="2100" spc="-1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3B3939"/>
                </a:solidFill>
                <a:latin typeface="Arial"/>
                <a:cs typeface="Arial"/>
              </a:rPr>
              <a:t>all</a:t>
            </a:r>
            <a:r>
              <a:rPr dirty="0" sz="2100" spc="-1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3B3939"/>
                </a:solidFill>
                <a:latin typeface="Arial"/>
                <a:cs typeface="Arial"/>
              </a:rPr>
              <a:t>customer</a:t>
            </a:r>
            <a:r>
              <a:rPr dirty="0" sz="2100" spc="-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2100" spc="-10">
                <a:solidFill>
                  <a:srgbClr val="3B3939"/>
                </a:solidFill>
                <a:latin typeface="Arial"/>
                <a:cs typeface="Arial"/>
              </a:rPr>
              <a:t>touchpoints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112" y="-22453"/>
            <a:ext cx="635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0000"/>
                </a:solidFill>
                <a:latin typeface="Calibri"/>
                <a:cs typeface="Calibri"/>
              </a:rPr>
              <a:t>Protected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004" y="410428"/>
            <a:ext cx="13942694" cy="2475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4139">
              <a:lnSpc>
                <a:spcPct val="100000"/>
              </a:lnSpc>
              <a:spcBef>
                <a:spcPts val="100"/>
              </a:spcBef>
              <a:tabLst>
                <a:tab pos="1997710" algn="l"/>
                <a:tab pos="3827779" algn="l"/>
                <a:tab pos="4975860" algn="l"/>
                <a:tab pos="5908040" algn="l"/>
                <a:tab pos="6590665" algn="l"/>
                <a:tab pos="9258300" algn="l"/>
              </a:tabLst>
            </a:pPr>
            <a:r>
              <a:rPr dirty="0" sz="4400" spc="-10"/>
              <a:t>Driving</a:t>
            </a:r>
            <a:r>
              <a:rPr dirty="0" sz="4400"/>
              <a:t>	</a:t>
            </a:r>
            <a:r>
              <a:rPr dirty="0" sz="4400" spc="-10"/>
              <a:t>Impact</a:t>
            </a:r>
            <a:r>
              <a:rPr dirty="0" sz="4400"/>
              <a:t>	</a:t>
            </a:r>
            <a:r>
              <a:rPr dirty="0" sz="4400" spc="-20"/>
              <a:t>with</a:t>
            </a:r>
            <a:r>
              <a:rPr dirty="0" sz="4400"/>
              <a:t>	</a:t>
            </a:r>
            <a:r>
              <a:rPr dirty="0" sz="4400" spc="-25"/>
              <a:t>the</a:t>
            </a:r>
            <a:r>
              <a:rPr dirty="0" sz="4400"/>
              <a:t>	</a:t>
            </a:r>
            <a:r>
              <a:rPr dirty="0" sz="4400" spc="-25"/>
              <a:t>AI</a:t>
            </a:r>
            <a:r>
              <a:rPr dirty="0" sz="4400"/>
              <a:t>	</a:t>
            </a:r>
            <a:r>
              <a:rPr dirty="0" sz="4400" spc="-10"/>
              <a:t>Complaint</a:t>
            </a:r>
            <a:r>
              <a:rPr dirty="0" sz="4400"/>
              <a:t>	</a:t>
            </a:r>
            <a:r>
              <a:rPr dirty="0" sz="4400" spc="-10"/>
              <a:t>Resolver</a:t>
            </a:r>
            <a:endParaRPr sz="4400"/>
          </a:p>
          <a:p>
            <a:pPr marL="12700" marR="5080">
              <a:lnSpc>
                <a:spcPct val="150000"/>
              </a:lnSpc>
              <a:spcBef>
                <a:spcPts val="1050"/>
              </a:spcBef>
            </a:pPr>
            <a:r>
              <a:rPr dirty="0" sz="1800">
                <a:solidFill>
                  <a:srgbClr val="272424"/>
                </a:solidFill>
              </a:rPr>
              <a:t>Our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 spc="-10">
                <a:solidFill>
                  <a:srgbClr val="272424"/>
                </a:solidFill>
              </a:rPr>
              <a:t>AI-</a:t>
            </a:r>
            <a:r>
              <a:rPr dirty="0" sz="1800">
                <a:solidFill>
                  <a:srgbClr val="272424"/>
                </a:solidFill>
              </a:rPr>
              <a:t>powered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Complaint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Resolver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is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transforming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customer</a:t>
            </a:r>
            <a:r>
              <a:rPr dirty="0" sz="1800" spc="-15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support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with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quantifiable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impact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across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key</a:t>
            </a:r>
            <a:r>
              <a:rPr dirty="0" sz="1800" spc="-15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operational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areas.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With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 spc="-50">
                <a:solidFill>
                  <a:srgbClr val="272424"/>
                </a:solidFill>
              </a:rPr>
              <a:t>a </a:t>
            </a:r>
            <a:r>
              <a:rPr dirty="0" sz="1800">
                <a:solidFill>
                  <a:srgbClr val="272424"/>
                </a:solidFill>
              </a:rPr>
              <a:t>remarkable</a:t>
            </a:r>
            <a:r>
              <a:rPr dirty="0" sz="1800" spc="-25">
                <a:solidFill>
                  <a:srgbClr val="272424"/>
                </a:solidFill>
              </a:rPr>
              <a:t> </a:t>
            </a:r>
            <a:r>
              <a:rPr dirty="0" sz="1800" b="1">
                <a:solidFill>
                  <a:srgbClr val="272424"/>
                </a:solidFill>
                <a:latin typeface="Arial"/>
                <a:cs typeface="Arial"/>
              </a:rPr>
              <a:t>60%</a:t>
            </a:r>
            <a:r>
              <a:rPr dirty="0" sz="1800" spc="-2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272424"/>
                </a:solidFill>
                <a:latin typeface="Arial"/>
                <a:cs typeface="Arial"/>
              </a:rPr>
              <a:t>faster</a:t>
            </a:r>
            <a:r>
              <a:rPr dirty="0" sz="1800" spc="-2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272424"/>
                </a:solidFill>
                <a:latin typeface="Arial"/>
                <a:cs typeface="Arial"/>
              </a:rPr>
              <a:t>closure</a:t>
            </a:r>
            <a:r>
              <a:rPr dirty="0" sz="1800" spc="-2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272424"/>
                </a:solidFill>
                <a:latin typeface="Arial"/>
                <a:cs typeface="Arial"/>
              </a:rPr>
              <a:t>rate</a:t>
            </a:r>
            <a:r>
              <a:rPr dirty="0" sz="1800">
                <a:solidFill>
                  <a:srgbClr val="272424"/>
                </a:solidFill>
              </a:rPr>
              <a:t>,</a:t>
            </a:r>
            <a:r>
              <a:rPr dirty="0" sz="1800" spc="-25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the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system</a:t>
            </a:r>
            <a:r>
              <a:rPr dirty="0" sz="1800" spc="-25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significantly</a:t>
            </a:r>
            <a:r>
              <a:rPr dirty="0" sz="1800" spc="-30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streamlines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the</a:t>
            </a:r>
            <a:r>
              <a:rPr dirty="0" sz="1800" spc="-25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entire</a:t>
            </a:r>
            <a:r>
              <a:rPr dirty="0" sz="1800" spc="-25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ticket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lifecycle,</a:t>
            </a:r>
            <a:r>
              <a:rPr dirty="0" sz="1800" spc="-25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from</a:t>
            </a:r>
            <a:r>
              <a:rPr dirty="0" sz="1800" spc="-30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ingestion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to</a:t>
            </a:r>
            <a:r>
              <a:rPr dirty="0" sz="1800" spc="-25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resolution.</a:t>
            </a:r>
            <a:r>
              <a:rPr dirty="0" sz="1800" spc="-20">
                <a:solidFill>
                  <a:srgbClr val="272424"/>
                </a:solidFill>
              </a:rPr>
              <a:t> This </a:t>
            </a:r>
            <a:r>
              <a:rPr dirty="0" sz="1800">
                <a:solidFill>
                  <a:srgbClr val="272424"/>
                </a:solidFill>
              </a:rPr>
              <a:t>efficiency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directly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translates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into</a:t>
            </a:r>
            <a:r>
              <a:rPr dirty="0" sz="1800" spc="-15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substantial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gains</a:t>
            </a:r>
            <a:r>
              <a:rPr dirty="0" sz="1800" spc="-15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for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both</a:t>
            </a:r>
            <a:r>
              <a:rPr dirty="0" sz="1800" spc="-15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consumers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and</a:t>
            </a:r>
            <a:r>
              <a:rPr dirty="0" sz="1800" spc="-15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enterprises,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addressing</a:t>
            </a:r>
            <a:r>
              <a:rPr dirty="0" sz="1800" spc="-15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critical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market</a:t>
            </a:r>
            <a:r>
              <a:rPr dirty="0" sz="1800" spc="-15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needs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with</a:t>
            </a:r>
            <a:r>
              <a:rPr dirty="0" sz="1800" spc="-15">
                <a:solidFill>
                  <a:srgbClr val="272424"/>
                </a:solidFill>
              </a:rPr>
              <a:t> </a:t>
            </a:r>
            <a:r>
              <a:rPr dirty="0" sz="1800">
                <a:solidFill>
                  <a:srgbClr val="272424"/>
                </a:solidFill>
              </a:rPr>
              <a:t>a</a:t>
            </a:r>
            <a:r>
              <a:rPr dirty="0" sz="1800" spc="-20">
                <a:solidFill>
                  <a:srgbClr val="272424"/>
                </a:solidFill>
              </a:rPr>
              <a:t> </a:t>
            </a:r>
            <a:r>
              <a:rPr dirty="0" sz="1800" spc="-10">
                <a:solidFill>
                  <a:srgbClr val="272424"/>
                </a:solidFill>
              </a:rPr>
              <a:t>data-driven approach.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83488" y="3129191"/>
            <a:ext cx="1395793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800">
                <a:solidFill>
                  <a:srgbClr val="272424"/>
                </a:solidFill>
                <a:latin typeface="Arial"/>
                <a:cs typeface="Arial"/>
              </a:rPr>
              <a:t>The</a:t>
            </a:r>
            <a:r>
              <a:rPr dirty="0" sz="18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72424"/>
                </a:solidFill>
                <a:latin typeface="Arial"/>
                <a:cs typeface="Arial"/>
              </a:rPr>
              <a:t>platform's</a:t>
            </a:r>
            <a:r>
              <a:rPr dirty="0" sz="1800" spc="-2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72424"/>
                </a:solidFill>
                <a:latin typeface="Arial"/>
                <a:cs typeface="Arial"/>
              </a:rPr>
              <a:t>intelligent</a:t>
            </a:r>
            <a:r>
              <a:rPr dirty="0" sz="1800" spc="-2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72424"/>
                </a:solidFill>
                <a:latin typeface="Arial"/>
                <a:cs typeface="Arial"/>
              </a:rPr>
              <a:t>automation</a:t>
            </a:r>
            <a:r>
              <a:rPr dirty="0" sz="1800" spc="-2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72424"/>
                </a:solidFill>
                <a:latin typeface="Arial"/>
                <a:cs typeface="Arial"/>
              </a:rPr>
              <a:t>and</a:t>
            </a:r>
            <a:r>
              <a:rPr dirty="0" sz="1800" spc="-2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72424"/>
                </a:solidFill>
                <a:latin typeface="Arial"/>
                <a:cs typeface="Arial"/>
              </a:rPr>
              <a:t>multi-</a:t>
            </a:r>
            <a:r>
              <a:rPr dirty="0" sz="1800">
                <a:solidFill>
                  <a:srgbClr val="272424"/>
                </a:solidFill>
                <a:latin typeface="Arial"/>
                <a:cs typeface="Arial"/>
              </a:rPr>
              <a:t>agent</a:t>
            </a:r>
            <a:r>
              <a:rPr dirty="0" sz="1800" spc="-2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72424"/>
                </a:solidFill>
                <a:latin typeface="Arial"/>
                <a:cs typeface="Arial"/>
              </a:rPr>
              <a:t>orchestration</a:t>
            </a:r>
            <a:r>
              <a:rPr dirty="0" sz="18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72424"/>
                </a:solidFill>
                <a:latin typeface="Arial"/>
                <a:cs typeface="Arial"/>
              </a:rPr>
              <a:t>deliver</a:t>
            </a:r>
            <a:r>
              <a:rPr dirty="0" sz="1800" spc="-2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72424"/>
                </a:solidFill>
                <a:latin typeface="Arial"/>
                <a:cs typeface="Arial"/>
              </a:rPr>
              <a:t>impressive</a:t>
            </a:r>
            <a:r>
              <a:rPr dirty="0" sz="1800" spc="-2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72424"/>
                </a:solidFill>
                <a:latin typeface="Arial"/>
                <a:cs typeface="Arial"/>
              </a:rPr>
              <a:t>performance</a:t>
            </a:r>
            <a:r>
              <a:rPr dirty="0" sz="1800" spc="-2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72424"/>
                </a:solidFill>
                <a:latin typeface="Arial"/>
                <a:cs typeface="Arial"/>
              </a:rPr>
              <a:t>improvements,</a:t>
            </a:r>
            <a:r>
              <a:rPr dirty="0" sz="1800" spc="-2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72424"/>
                </a:solidFill>
                <a:latin typeface="Arial"/>
                <a:cs typeface="Arial"/>
              </a:rPr>
              <a:t>as</a:t>
            </a:r>
            <a:r>
              <a:rPr dirty="0" sz="1800" spc="-2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72424"/>
                </a:solidFill>
                <a:latin typeface="Arial"/>
                <a:cs typeface="Arial"/>
              </a:rPr>
              <a:t>demonstrated</a:t>
            </a:r>
            <a:r>
              <a:rPr dirty="0" sz="18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72424"/>
                </a:solidFill>
                <a:latin typeface="Arial"/>
                <a:cs typeface="Arial"/>
              </a:rPr>
              <a:t>by</a:t>
            </a:r>
            <a:r>
              <a:rPr dirty="0" sz="1800" spc="-25">
                <a:solidFill>
                  <a:srgbClr val="272424"/>
                </a:solidFill>
                <a:latin typeface="Arial"/>
                <a:cs typeface="Arial"/>
              </a:rPr>
              <a:t> the </a:t>
            </a:r>
            <a:r>
              <a:rPr dirty="0" sz="1800">
                <a:solidFill>
                  <a:srgbClr val="272424"/>
                </a:solidFill>
                <a:latin typeface="Arial"/>
                <a:cs typeface="Arial"/>
              </a:rPr>
              <a:t>following</a:t>
            </a:r>
            <a:r>
              <a:rPr dirty="0" sz="1800" spc="-4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72424"/>
                </a:solidFill>
                <a:latin typeface="Arial"/>
                <a:cs typeface="Arial"/>
              </a:rPr>
              <a:t>metrics: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327332" y="4564667"/>
          <a:ext cx="7701915" cy="1374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7270"/>
                <a:gridCol w="5337809"/>
              </a:tblGrid>
              <a:tr h="304165">
                <a:tc>
                  <a:txBody>
                    <a:bodyPr/>
                    <a:lstStyle/>
                    <a:p>
                      <a:pPr marL="122555">
                        <a:lnSpc>
                          <a:spcPts val="1770"/>
                        </a:lnSpc>
                      </a:pPr>
                      <a:r>
                        <a:rPr dirty="0" sz="160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Complaint</a:t>
                      </a:r>
                      <a:r>
                        <a:rPr dirty="0" sz="1600" spc="-4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Volume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70"/>
                        </a:lnSpc>
                      </a:pPr>
                      <a:r>
                        <a:rPr dirty="0" sz="1600" spc="-25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50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356870"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Cost</a:t>
                      </a:r>
                      <a:r>
                        <a:rPr dirty="0" sz="1600" spc="-15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Reduction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3020"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40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3020">
                    <a:solidFill>
                      <a:srgbClr val="000000">
                        <a:alpha val="3921"/>
                      </a:srgbClr>
                    </a:solidFill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Manual</a:t>
                      </a:r>
                      <a:r>
                        <a:rPr dirty="0" sz="1600" spc="-25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Intervention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302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30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3020"/>
                </a:tc>
              </a:tr>
              <a:tr h="356870"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Processing</a:t>
                      </a:r>
                      <a:r>
                        <a:rPr dirty="0" sz="1600" spc="-4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3020"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1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Accuracy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3020">
                    <a:solidFill>
                      <a:srgbClr val="000000">
                        <a:alpha val="3921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307012" y="6372771"/>
            <a:ext cx="7486015" cy="65024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 marR="5080">
              <a:lnSpc>
                <a:spcPct val="78100"/>
              </a:lnSpc>
              <a:spcBef>
                <a:spcPts val="520"/>
              </a:spcBef>
            </a:pP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These</a:t>
            </a:r>
            <a:r>
              <a:rPr dirty="0" sz="16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metrics</a:t>
            </a:r>
            <a:r>
              <a:rPr dirty="0" sz="16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highlight</a:t>
            </a:r>
            <a:r>
              <a:rPr dirty="0" sz="16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our</a:t>
            </a:r>
            <a:r>
              <a:rPr dirty="0" sz="1600" spc="-2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272424"/>
                </a:solidFill>
                <a:latin typeface="Arial"/>
                <a:cs typeface="Arial"/>
              </a:rPr>
              <a:t>commitment</a:t>
            </a:r>
            <a:r>
              <a:rPr dirty="0" sz="16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to</a:t>
            </a:r>
            <a:r>
              <a:rPr dirty="0" sz="16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delivering</a:t>
            </a:r>
            <a:r>
              <a:rPr dirty="0" sz="1600" spc="-2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unprecedented</a:t>
            </a:r>
            <a:r>
              <a:rPr dirty="0" sz="16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efficiency</a:t>
            </a:r>
            <a:r>
              <a:rPr dirty="0" sz="16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272424"/>
                </a:solidFill>
                <a:latin typeface="Arial"/>
                <a:cs typeface="Arial"/>
              </a:rPr>
              <a:t>and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maintaining</a:t>
            </a:r>
            <a:r>
              <a:rPr dirty="0" sz="1600" spc="-4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the</a:t>
            </a:r>
            <a:r>
              <a:rPr dirty="0" sz="1600" spc="-4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empathy</a:t>
            </a:r>
            <a:r>
              <a:rPr dirty="0" sz="1600" spc="-4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and</a:t>
            </a:r>
            <a:r>
              <a:rPr dirty="0" sz="1600" spc="-4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personalization</a:t>
            </a:r>
            <a:r>
              <a:rPr dirty="0" sz="1600" spc="-3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customers</a:t>
            </a:r>
            <a:r>
              <a:rPr dirty="0" sz="1600" spc="-4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expect,</a:t>
            </a:r>
            <a:r>
              <a:rPr dirty="0" sz="1600" spc="-4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now</a:t>
            </a:r>
            <a:r>
              <a:rPr dirty="0" sz="1600" spc="-4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at</a:t>
            </a:r>
            <a:r>
              <a:rPr dirty="0" sz="1600" spc="-3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272424"/>
                </a:solidFill>
                <a:latin typeface="Arial"/>
                <a:cs typeface="Arial"/>
              </a:rPr>
              <a:t>an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accelerated</a:t>
            </a:r>
            <a:r>
              <a:rPr dirty="0" sz="1600" spc="-4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272424"/>
                </a:solidFill>
                <a:latin typeface="Arial"/>
                <a:cs typeface="Arial"/>
              </a:rPr>
              <a:t>pace.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26715" y="4612640"/>
            <a:ext cx="4966690" cy="2799041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9031850" y="4852542"/>
            <a:ext cx="1314450" cy="546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14"/>
              </a:lnSpc>
              <a:spcBef>
                <a:spcPts val="100"/>
              </a:spcBef>
            </a:pPr>
            <a:r>
              <a:rPr dirty="0" sz="1450" b="1">
                <a:solidFill>
                  <a:srgbClr val="272424"/>
                </a:solidFill>
                <a:latin typeface="Arial"/>
                <a:cs typeface="Arial"/>
              </a:rPr>
              <a:t>Faster</a:t>
            </a:r>
            <a:r>
              <a:rPr dirty="0" sz="1450" spc="-6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450" spc="-10" b="1">
                <a:solidFill>
                  <a:srgbClr val="272424"/>
                </a:solidFill>
                <a:latin typeface="Arial"/>
                <a:cs typeface="Arial"/>
              </a:rPr>
              <a:t>Closure</a:t>
            </a:r>
            <a:endParaRPr sz="1450">
              <a:latin typeface="Arial"/>
              <a:cs typeface="Arial"/>
            </a:endParaRPr>
          </a:p>
          <a:p>
            <a:pPr algn="r" marR="374015">
              <a:lnSpc>
                <a:spcPts val="1135"/>
              </a:lnSpc>
            </a:pPr>
            <a:r>
              <a:rPr dirty="0" sz="1050">
                <a:solidFill>
                  <a:srgbClr val="272424"/>
                </a:solidFill>
                <a:latin typeface="Arial"/>
                <a:cs typeface="Arial"/>
              </a:rPr>
              <a:t>60%</a:t>
            </a:r>
            <a:r>
              <a:rPr dirty="0" sz="1050" spc="-3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272424"/>
                </a:solidFill>
                <a:latin typeface="Arial"/>
                <a:cs typeface="Arial"/>
              </a:rPr>
              <a:t>faster</a:t>
            </a:r>
            <a:endParaRPr sz="1050">
              <a:latin typeface="Arial"/>
              <a:cs typeface="Arial"/>
            </a:endParaRPr>
          </a:p>
          <a:p>
            <a:pPr algn="r" marR="374015">
              <a:lnSpc>
                <a:spcPct val="100000"/>
              </a:lnSpc>
              <a:spcBef>
                <a:spcPts val="90"/>
              </a:spcBef>
            </a:pPr>
            <a:r>
              <a:rPr dirty="0" sz="1050">
                <a:solidFill>
                  <a:srgbClr val="272424"/>
                </a:solidFill>
                <a:latin typeface="Arial"/>
                <a:cs typeface="Arial"/>
              </a:rPr>
              <a:t>case</a:t>
            </a:r>
            <a:r>
              <a:rPr dirty="0" sz="1050" spc="-4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272424"/>
                </a:solidFill>
                <a:latin typeface="Arial"/>
                <a:cs typeface="Arial"/>
              </a:rPr>
              <a:t>resolution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848081" y="5527776"/>
            <a:ext cx="1202055" cy="546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14"/>
              </a:lnSpc>
              <a:spcBef>
                <a:spcPts val="100"/>
              </a:spcBef>
            </a:pPr>
            <a:r>
              <a:rPr dirty="0" sz="1450" b="1">
                <a:solidFill>
                  <a:srgbClr val="272424"/>
                </a:solidFill>
                <a:latin typeface="Arial"/>
                <a:cs typeface="Arial"/>
              </a:rPr>
              <a:t>Optimal</a:t>
            </a:r>
            <a:r>
              <a:rPr dirty="0" sz="1450" spc="-6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450" spc="-20" b="1">
                <a:solidFill>
                  <a:srgbClr val="272424"/>
                </a:solidFill>
                <a:latin typeface="Arial"/>
                <a:cs typeface="Arial"/>
              </a:rPr>
              <a:t>Zone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ts val="1135"/>
              </a:lnSpc>
            </a:pPr>
            <a:r>
              <a:rPr dirty="0" sz="1050" spc="-10">
                <a:solidFill>
                  <a:srgbClr val="272424"/>
                </a:solidFill>
                <a:latin typeface="Arial"/>
                <a:cs typeface="Arial"/>
              </a:rPr>
              <a:t>Performance</a:t>
            </a:r>
            <a:r>
              <a:rPr dirty="0" sz="1050" spc="1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 spc="-35">
                <a:solidFill>
                  <a:srgbClr val="272424"/>
                </a:solidFill>
                <a:latin typeface="Arial"/>
                <a:cs typeface="Arial"/>
              </a:rPr>
              <a:t>in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>
                <a:solidFill>
                  <a:srgbClr val="272424"/>
                </a:solidFill>
                <a:latin typeface="Arial"/>
                <a:cs typeface="Arial"/>
              </a:rPr>
              <a:t>green</a:t>
            </a:r>
            <a:r>
              <a:rPr dirty="0" sz="1050" spc="-5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272424"/>
                </a:solidFill>
                <a:latin typeface="Arial"/>
                <a:cs typeface="Arial"/>
              </a:rPr>
              <a:t>range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081893" y="6746468"/>
            <a:ext cx="895350" cy="546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14"/>
              </a:lnSpc>
              <a:spcBef>
                <a:spcPts val="100"/>
              </a:spcBef>
            </a:pPr>
            <a:r>
              <a:rPr dirty="0" sz="1450" spc="-10" b="1">
                <a:solidFill>
                  <a:srgbClr val="272424"/>
                </a:solidFill>
                <a:latin typeface="Arial"/>
                <a:cs typeface="Arial"/>
              </a:rPr>
              <a:t>Efficiency</a:t>
            </a:r>
            <a:endParaRPr sz="1450">
              <a:latin typeface="Arial"/>
              <a:cs typeface="Arial"/>
            </a:endParaRPr>
          </a:p>
          <a:p>
            <a:pPr algn="r" marR="5080">
              <a:lnSpc>
                <a:spcPts val="1135"/>
              </a:lnSpc>
            </a:pPr>
            <a:r>
              <a:rPr dirty="0" sz="1050" spc="-10">
                <a:solidFill>
                  <a:srgbClr val="272424"/>
                </a:solidFill>
                <a:latin typeface="Arial"/>
                <a:cs typeface="Arial"/>
              </a:rPr>
              <a:t>Reduced</a:t>
            </a:r>
            <a:endParaRPr sz="10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90"/>
              </a:spcBef>
            </a:pPr>
            <a:r>
              <a:rPr dirty="0" sz="1050" spc="-10">
                <a:solidFill>
                  <a:srgbClr val="272424"/>
                </a:solidFill>
                <a:latin typeface="Arial"/>
                <a:cs typeface="Arial"/>
              </a:rPr>
              <a:t>handling</a:t>
            </a:r>
            <a:r>
              <a:rPr dirty="0" sz="1050" spc="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 spc="-20">
                <a:solidFill>
                  <a:srgbClr val="272424"/>
                </a:solidFill>
                <a:latin typeface="Arial"/>
                <a:cs typeface="Arial"/>
              </a:rPr>
              <a:t>time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112" y="-22453"/>
            <a:ext cx="635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0000"/>
                </a:solidFill>
                <a:latin typeface="Calibri"/>
                <a:cs typeface="Calibri"/>
              </a:rPr>
              <a:t>Protected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5466" y="481738"/>
            <a:ext cx="461708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2770" algn="l"/>
              </a:tabLst>
            </a:pPr>
            <a:r>
              <a:rPr dirty="0" sz="4400" spc="-10"/>
              <a:t>Impact</a:t>
            </a:r>
            <a:r>
              <a:rPr dirty="0" sz="4400"/>
              <a:t>	</a:t>
            </a:r>
            <a:r>
              <a:rPr dirty="0" sz="4400" spc="-10"/>
              <a:t>Calculation</a:t>
            </a:r>
            <a:endParaRPr sz="4400"/>
          </a:p>
        </p:txBody>
      </p:sp>
      <p:sp>
        <p:nvSpPr>
          <p:cNvPr id="4" name="object 4" descr=""/>
          <p:cNvSpPr txBox="1"/>
          <p:nvPr/>
        </p:nvSpPr>
        <p:spPr>
          <a:xfrm>
            <a:off x="781089" y="1517116"/>
            <a:ext cx="3902075" cy="1394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 b="1">
                <a:latin typeface="Arial"/>
                <a:cs typeface="Arial"/>
              </a:rPr>
              <a:t>TAM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dirty="0" sz="1600" b="1">
                <a:solidFill>
                  <a:srgbClr val="272424"/>
                </a:solidFill>
                <a:latin typeface="Arial"/>
                <a:cs typeface="Arial"/>
              </a:rPr>
              <a:t>840M </a:t>
            </a:r>
            <a:r>
              <a:rPr dirty="0" sz="1600" spc="-10">
                <a:solidFill>
                  <a:srgbClr val="272424"/>
                </a:solidFill>
                <a:latin typeface="Arial"/>
                <a:cs typeface="Arial"/>
              </a:rPr>
              <a:t>interactions/year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4200"/>
              </a:lnSpc>
              <a:spcBef>
                <a:spcPts val="1125"/>
              </a:spcBef>
            </a:pP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Massive</a:t>
            </a:r>
            <a:r>
              <a:rPr dirty="0" sz="1600" spc="-4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addressable</a:t>
            </a:r>
            <a:r>
              <a:rPr dirty="0" sz="1600" spc="-4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market</a:t>
            </a:r>
            <a:r>
              <a:rPr dirty="0" sz="1600" spc="-4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across</a:t>
            </a:r>
            <a:r>
              <a:rPr dirty="0" sz="1600" spc="-3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272424"/>
                </a:solidFill>
                <a:latin typeface="Arial"/>
                <a:cs typeface="Arial"/>
              </a:rPr>
              <a:t>India's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digital</a:t>
            </a:r>
            <a:r>
              <a:rPr dirty="0" sz="1600" spc="-2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272424"/>
                </a:solidFill>
                <a:latin typeface="Arial"/>
                <a:cs typeface="Arial"/>
              </a:rPr>
              <a:t>economy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220576" y="1517116"/>
            <a:ext cx="3773170" cy="1394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Arial"/>
                <a:cs typeface="Arial"/>
              </a:rPr>
              <a:t>Time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Saved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dirty="0" sz="1600" b="1">
                <a:solidFill>
                  <a:srgbClr val="272424"/>
                </a:solidFill>
                <a:latin typeface="Arial"/>
                <a:cs typeface="Arial"/>
              </a:rPr>
              <a:t>27,150</a:t>
            </a:r>
            <a:r>
              <a:rPr dirty="0" sz="1600" spc="-3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272424"/>
                </a:solidFill>
                <a:latin typeface="Arial"/>
                <a:cs typeface="Arial"/>
              </a:rPr>
              <a:t>years</a:t>
            </a:r>
            <a:r>
              <a:rPr dirty="0" sz="1600" spc="-3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272424"/>
                </a:solidFill>
                <a:latin typeface="Arial"/>
                <a:cs typeface="Arial"/>
              </a:rPr>
              <a:t>annually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4200"/>
              </a:lnSpc>
              <a:spcBef>
                <a:spcPts val="1125"/>
              </a:spcBef>
            </a:pP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Collective</a:t>
            </a:r>
            <a:r>
              <a:rPr dirty="0" sz="1600" spc="-4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time</a:t>
            </a:r>
            <a:r>
              <a:rPr dirty="0" sz="1600" spc="-4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returned</a:t>
            </a:r>
            <a:r>
              <a:rPr dirty="0" sz="1600" spc="-4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to</a:t>
            </a:r>
            <a:r>
              <a:rPr dirty="0" sz="1600" spc="-4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customers</a:t>
            </a:r>
            <a:r>
              <a:rPr dirty="0" sz="1600" spc="-4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272424"/>
                </a:solidFill>
                <a:latin typeface="Arial"/>
                <a:cs typeface="Arial"/>
              </a:rPr>
              <a:t>and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support</a:t>
            </a:r>
            <a:r>
              <a:rPr dirty="0" sz="1600" spc="-8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272424"/>
                </a:solidFill>
                <a:latin typeface="Arial"/>
                <a:cs typeface="Arial"/>
              </a:rPr>
              <a:t>teams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660051" y="1517116"/>
            <a:ext cx="3944620" cy="1394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Arial"/>
                <a:cs typeface="Arial"/>
              </a:rPr>
              <a:t>Value</a:t>
            </a:r>
            <a:r>
              <a:rPr dirty="0" sz="2000" spc="-4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Unlocked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dirty="0" sz="1600" b="1">
                <a:solidFill>
                  <a:srgbClr val="272424"/>
                </a:solidFill>
                <a:latin typeface="Calibri"/>
                <a:cs typeface="Calibri"/>
              </a:rPr>
              <a:t>₹</a:t>
            </a:r>
            <a:r>
              <a:rPr dirty="0" sz="1600" b="1">
                <a:solidFill>
                  <a:srgbClr val="272424"/>
                </a:solidFill>
                <a:latin typeface="Arial"/>
                <a:cs typeface="Arial"/>
              </a:rPr>
              <a:t>47,600</a:t>
            </a:r>
            <a:r>
              <a:rPr dirty="0" sz="1600" spc="-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 spc="-25" b="1">
                <a:solidFill>
                  <a:srgbClr val="272424"/>
                </a:solidFill>
                <a:latin typeface="Arial"/>
                <a:cs typeface="Arial"/>
              </a:rPr>
              <a:t>Cr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4200"/>
              </a:lnSpc>
              <a:spcBef>
                <a:spcPts val="1270"/>
              </a:spcBef>
            </a:pP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Total</a:t>
            </a:r>
            <a:r>
              <a:rPr dirty="0" sz="1600" spc="-1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economic</a:t>
            </a:r>
            <a:r>
              <a:rPr dirty="0" sz="1600" spc="-1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value</a:t>
            </a:r>
            <a:r>
              <a:rPr dirty="0" sz="1600" spc="-1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across</a:t>
            </a:r>
            <a:r>
              <a:rPr dirty="0" sz="1600" spc="-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consumer</a:t>
            </a:r>
            <a:r>
              <a:rPr dirty="0" sz="1600" spc="-1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272424"/>
                </a:solidFill>
                <a:latin typeface="Arial"/>
                <a:cs typeface="Arial"/>
              </a:rPr>
              <a:t>and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enterprise</a:t>
            </a:r>
            <a:r>
              <a:rPr dirty="0" sz="1600" spc="-6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272424"/>
                </a:solidFill>
                <a:latin typeface="Arial"/>
                <a:cs typeface="Arial"/>
              </a:rPr>
              <a:t>segments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89979" y="3220643"/>
            <a:ext cx="6449695" cy="1311910"/>
            <a:chOff x="789979" y="3220643"/>
            <a:chExt cx="6449695" cy="1311910"/>
          </a:xfrm>
        </p:grpSpPr>
        <p:sp>
          <p:nvSpPr>
            <p:cNvPr id="8" name="object 8" descr=""/>
            <p:cNvSpPr/>
            <p:nvPr/>
          </p:nvSpPr>
          <p:spPr>
            <a:xfrm>
              <a:off x="793789" y="3224453"/>
              <a:ext cx="6442075" cy="1304290"/>
            </a:xfrm>
            <a:custGeom>
              <a:avLst/>
              <a:gdLst/>
              <a:ahLst/>
              <a:cxnLst/>
              <a:rect l="l" t="t" r="r" b="b"/>
              <a:pathLst>
                <a:path w="6442075" h="1304289">
                  <a:moveTo>
                    <a:pt x="6375311" y="0"/>
                  </a:moveTo>
                  <a:lnTo>
                    <a:pt x="66684" y="0"/>
                  </a:lnTo>
                  <a:lnTo>
                    <a:pt x="40831" y="5274"/>
                  </a:lnTo>
                  <a:lnTo>
                    <a:pt x="19623" y="19623"/>
                  </a:lnTo>
                  <a:lnTo>
                    <a:pt x="5275" y="40831"/>
                  </a:lnTo>
                  <a:lnTo>
                    <a:pt x="0" y="66687"/>
                  </a:lnTo>
                  <a:lnTo>
                    <a:pt x="0" y="1237526"/>
                  </a:lnTo>
                  <a:lnTo>
                    <a:pt x="5275" y="1263376"/>
                  </a:lnTo>
                  <a:lnTo>
                    <a:pt x="19623" y="1284585"/>
                  </a:lnTo>
                  <a:lnTo>
                    <a:pt x="40831" y="1298937"/>
                  </a:lnTo>
                  <a:lnTo>
                    <a:pt x="66684" y="1304213"/>
                  </a:lnTo>
                  <a:lnTo>
                    <a:pt x="6375311" y="1304213"/>
                  </a:lnTo>
                  <a:lnTo>
                    <a:pt x="6401166" y="1298937"/>
                  </a:lnTo>
                  <a:lnTo>
                    <a:pt x="6422375" y="1284585"/>
                  </a:lnTo>
                  <a:lnTo>
                    <a:pt x="6436724" y="1263376"/>
                  </a:lnTo>
                  <a:lnTo>
                    <a:pt x="6441998" y="1237526"/>
                  </a:lnTo>
                  <a:lnTo>
                    <a:pt x="6441998" y="66687"/>
                  </a:lnTo>
                  <a:lnTo>
                    <a:pt x="6436724" y="40831"/>
                  </a:lnTo>
                  <a:lnTo>
                    <a:pt x="6422375" y="19623"/>
                  </a:lnTo>
                  <a:lnTo>
                    <a:pt x="6401166" y="5274"/>
                  </a:lnTo>
                  <a:lnTo>
                    <a:pt x="6375311" y="0"/>
                  </a:lnTo>
                  <a:close/>
                </a:path>
              </a:pathLst>
            </a:custGeom>
            <a:solidFill>
              <a:srgbClr val="DFD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93789" y="3224453"/>
              <a:ext cx="6442075" cy="1304290"/>
            </a:xfrm>
            <a:custGeom>
              <a:avLst/>
              <a:gdLst/>
              <a:ahLst/>
              <a:cxnLst/>
              <a:rect l="l" t="t" r="r" b="b"/>
              <a:pathLst>
                <a:path w="6442075" h="1304289">
                  <a:moveTo>
                    <a:pt x="0" y="66687"/>
                  </a:moveTo>
                  <a:lnTo>
                    <a:pt x="5275" y="40831"/>
                  </a:lnTo>
                  <a:lnTo>
                    <a:pt x="19623" y="19623"/>
                  </a:lnTo>
                  <a:lnTo>
                    <a:pt x="40831" y="5274"/>
                  </a:lnTo>
                  <a:lnTo>
                    <a:pt x="66684" y="0"/>
                  </a:lnTo>
                  <a:lnTo>
                    <a:pt x="6375311" y="0"/>
                  </a:lnTo>
                  <a:lnTo>
                    <a:pt x="6401166" y="5274"/>
                  </a:lnTo>
                  <a:lnTo>
                    <a:pt x="6422375" y="19623"/>
                  </a:lnTo>
                  <a:lnTo>
                    <a:pt x="6436724" y="40831"/>
                  </a:lnTo>
                  <a:lnTo>
                    <a:pt x="6441998" y="66687"/>
                  </a:lnTo>
                  <a:lnTo>
                    <a:pt x="6441998" y="1237526"/>
                  </a:lnTo>
                  <a:lnTo>
                    <a:pt x="6436724" y="1263376"/>
                  </a:lnTo>
                  <a:lnTo>
                    <a:pt x="6422375" y="1284585"/>
                  </a:lnTo>
                  <a:lnTo>
                    <a:pt x="6401166" y="1298937"/>
                  </a:lnTo>
                  <a:lnTo>
                    <a:pt x="6375311" y="1304213"/>
                  </a:lnTo>
                  <a:lnTo>
                    <a:pt x="66684" y="1304213"/>
                  </a:lnTo>
                  <a:lnTo>
                    <a:pt x="40831" y="1298937"/>
                  </a:lnTo>
                  <a:lnTo>
                    <a:pt x="19623" y="1284585"/>
                  </a:lnTo>
                  <a:lnTo>
                    <a:pt x="5275" y="1263376"/>
                  </a:lnTo>
                  <a:lnTo>
                    <a:pt x="0" y="1237526"/>
                  </a:lnTo>
                  <a:lnTo>
                    <a:pt x="0" y="66687"/>
                  </a:lnTo>
                  <a:close/>
                </a:path>
              </a:pathLst>
            </a:custGeom>
            <a:ln w="7619">
              <a:solidFill>
                <a:srgbClr val="C5BCD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93789" y="3224453"/>
              <a:ext cx="6442075" cy="1304290"/>
            </a:xfrm>
            <a:custGeom>
              <a:avLst/>
              <a:gdLst/>
              <a:ahLst/>
              <a:cxnLst/>
              <a:rect l="l" t="t" r="r" b="b"/>
              <a:pathLst>
                <a:path w="6442075" h="1304289">
                  <a:moveTo>
                    <a:pt x="6375311" y="0"/>
                  </a:moveTo>
                  <a:lnTo>
                    <a:pt x="66684" y="0"/>
                  </a:lnTo>
                  <a:lnTo>
                    <a:pt x="40831" y="5274"/>
                  </a:lnTo>
                  <a:lnTo>
                    <a:pt x="19623" y="19623"/>
                  </a:lnTo>
                  <a:lnTo>
                    <a:pt x="5275" y="40831"/>
                  </a:lnTo>
                  <a:lnTo>
                    <a:pt x="0" y="66687"/>
                  </a:lnTo>
                  <a:lnTo>
                    <a:pt x="0" y="1237526"/>
                  </a:lnTo>
                  <a:lnTo>
                    <a:pt x="5275" y="1263376"/>
                  </a:lnTo>
                  <a:lnTo>
                    <a:pt x="19623" y="1284585"/>
                  </a:lnTo>
                  <a:lnTo>
                    <a:pt x="40831" y="1298937"/>
                  </a:lnTo>
                  <a:lnTo>
                    <a:pt x="66684" y="1304213"/>
                  </a:lnTo>
                  <a:lnTo>
                    <a:pt x="6375311" y="1304213"/>
                  </a:lnTo>
                  <a:lnTo>
                    <a:pt x="6401166" y="1298937"/>
                  </a:lnTo>
                  <a:lnTo>
                    <a:pt x="6422375" y="1284585"/>
                  </a:lnTo>
                  <a:lnTo>
                    <a:pt x="6436724" y="1263376"/>
                  </a:lnTo>
                  <a:lnTo>
                    <a:pt x="6441998" y="1237526"/>
                  </a:lnTo>
                  <a:lnTo>
                    <a:pt x="6441998" y="66687"/>
                  </a:lnTo>
                  <a:lnTo>
                    <a:pt x="6436724" y="40831"/>
                  </a:lnTo>
                  <a:lnTo>
                    <a:pt x="6422375" y="19623"/>
                  </a:lnTo>
                  <a:lnTo>
                    <a:pt x="6401166" y="5274"/>
                  </a:lnTo>
                  <a:lnTo>
                    <a:pt x="6375311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93789" y="3224453"/>
              <a:ext cx="6442075" cy="1304290"/>
            </a:xfrm>
            <a:custGeom>
              <a:avLst/>
              <a:gdLst/>
              <a:ahLst/>
              <a:cxnLst/>
              <a:rect l="l" t="t" r="r" b="b"/>
              <a:pathLst>
                <a:path w="6442075" h="1304289">
                  <a:moveTo>
                    <a:pt x="0" y="66687"/>
                  </a:moveTo>
                  <a:lnTo>
                    <a:pt x="5275" y="40831"/>
                  </a:lnTo>
                  <a:lnTo>
                    <a:pt x="19623" y="19623"/>
                  </a:lnTo>
                  <a:lnTo>
                    <a:pt x="40831" y="5274"/>
                  </a:lnTo>
                  <a:lnTo>
                    <a:pt x="66684" y="0"/>
                  </a:lnTo>
                  <a:lnTo>
                    <a:pt x="6375311" y="0"/>
                  </a:lnTo>
                  <a:lnTo>
                    <a:pt x="6401166" y="5274"/>
                  </a:lnTo>
                  <a:lnTo>
                    <a:pt x="6422375" y="19623"/>
                  </a:lnTo>
                  <a:lnTo>
                    <a:pt x="6436724" y="40831"/>
                  </a:lnTo>
                  <a:lnTo>
                    <a:pt x="6441998" y="66687"/>
                  </a:lnTo>
                  <a:lnTo>
                    <a:pt x="6441998" y="1237526"/>
                  </a:lnTo>
                  <a:lnTo>
                    <a:pt x="6436724" y="1263376"/>
                  </a:lnTo>
                  <a:lnTo>
                    <a:pt x="6422375" y="1284585"/>
                  </a:lnTo>
                  <a:lnTo>
                    <a:pt x="6401166" y="1298937"/>
                  </a:lnTo>
                  <a:lnTo>
                    <a:pt x="6375311" y="1304213"/>
                  </a:lnTo>
                  <a:lnTo>
                    <a:pt x="66684" y="1304213"/>
                  </a:lnTo>
                  <a:lnTo>
                    <a:pt x="40831" y="1298937"/>
                  </a:lnTo>
                  <a:lnTo>
                    <a:pt x="19623" y="1284585"/>
                  </a:lnTo>
                  <a:lnTo>
                    <a:pt x="5275" y="1263376"/>
                  </a:lnTo>
                  <a:lnTo>
                    <a:pt x="0" y="1237526"/>
                  </a:lnTo>
                  <a:lnTo>
                    <a:pt x="0" y="66687"/>
                  </a:lnTo>
                  <a:close/>
                </a:path>
              </a:pathLst>
            </a:custGeom>
            <a:ln w="7619">
              <a:solidFill>
                <a:srgbClr val="C5BCD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7390689" y="3220643"/>
            <a:ext cx="6450330" cy="1311910"/>
            <a:chOff x="7390689" y="3220643"/>
            <a:chExt cx="6450330" cy="1311910"/>
          </a:xfrm>
        </p:grpSpPr>
        <p:sp>
          <p:nvSpPr>
            <p:cNvPr id="13" name="object 13" descr=""/>
            <p:cNvSpPr/>
            <p:nvPr/>
          </p:nvSpPr>
          <p:spPr>
            <a:xfrm>
              <a:off x="7394499" y="3224453"/>
              <a:ext cx="6442710" cy="1304290"/>
            </a:xfrm>
            <a:custGeom>
              <a:avLst/>
              <a:gdLst/>
              <a:ahLst/>
              <a:cxnLst/>
              <a:rect l="l" t="t" r="r" b="b"/>
              <a:pathLst>
                <a:path w="6442709" h="1304289">
                  <a:moveTo>
                    <a:pt x="6375425" y="0"/>
                  </a:moveTo>
                  <a:lnTo>
                    <a:pt x="66684" y="0"/>
                  </a:lnTo>
                  <a:lnTo>
                    <a:pt x="40831" y="5274"/>
                  </a:lnTo>
                  <a:lnTo>
                    <a:pt x="19623" y="19623"/>
                  </a:lnTo>
                  <a:lnTo>
                    <a:pt x="5275" y="40831"/>
                  </a:lnTo>
                  <a:lnTo>
                    <a:pt x="0" y="66687"/>
                  </a:lnTo>
                  <a:lnTo>
                    <a:pt x="0" y="1237526"/>
                  </a:lnTo>
                  <a:lnTo>
                    <a:pt x="5275" y="1263376"/>
                  </a:lnTo>
                  <a:lnTo>
                    <a:pt x="19623" y="1284585"/>
                  </a:lnTo>
                  <a:lnTo>
                    <a:pt x="40831" y="1298937"/>
                  </a:lnTo>
                  <a:lnTo>
                    <a:pt x="66684" y="1304213"/>
                  </a:lnTo>
                  <a:lnTo>
                    <a:pt x="6375425" y="1304213"/>
                  </a:lnTo>
                  <a:lnTo>
                    <a:pt x="6401281" y="1298937"/>
                  </a:lnTo>
                  <a:lnTo>
                    <a:pt x="6422490" y="1284585"/>
                  </a:lnTo>
                  <a:lnTo>
                    <a:pt x="6436838" y="1263376"/>
                  </a:lnTo>
                  <a:lnTo>
                    <a:pt x="6442113" y="1237526"/>
                  </a:lnTo>
                  <a:lnTo>
                    <a:pt x="6442113" y="66687"/>
                  </a:lnTo>
                  <a:lnTo>
                    <a:pt x="6436838" y="40831"/>
                  </a:lnTo>
                  <a:lnTo>
                    <a:pt x="6422490" y="19623"/>
                  </a:lnTo>
                  <a:lnTo>
                    <a:pt x="6401281" y="5274"/>
                  </a:lnTo>
                  <a:lnTo>
                    <a:pt x="6375425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394499" y="3224453"/>
              <a:ext cx="6442710" cy="1304290"/>
            </a:xfrm>
            <a:custGeom>
              <a:avLst/>
              <a:gdLst/>
              <a:ahLst/>
              <a:cxnLst/>
              <a:rect l="l" t="t" r="r" b="b"/>
              <a:pathLst>
                <a:path w="6442709" h="1304289">
                  <a:moveTo>
                    <a:pt x="0" y="66687"/>
                  </a:moveTo>
                  <a:lnTo>
                    <a:pt x="5275" y="40831"/>
                  </a:lnTo>
                  <a:lnTo>
                    <a:pt x="19623" y="19623"/>
                  </a:lnTo>
                  <a:lnTo>
                    <a:pt x="40831" y="5274"/>
                  </a:lnTo>
                  <a:lnTo>
                    <a:pt x="66684" y="0"/>
                  </a:lnTo>
                  <a:lnTo>
                    <a:pt x="6375425" y="0"/>
                  </a:lnTo>
                  <a:lnTo>
                    <a:pt x="6401281" y="5274"/>
                  </a:lnTo>
                  <a:lnTo>
                    <a:pt x="6422490" y="19623"/>
                  </a:lnTo>
                  <a:lnTo>
                    <a:pt x="6436838" y="40831"/>
                  </a:lnTo>
                  <a:lnTo>
                    <a:pt x="6442113" y="66687"/>
                  </a:lnTo>
                  <a:lnTo>
                    <a:pt x="6442113" y="1237526"/>
                  </a:lnTo>
                  <a:lnTo>
                    <a:pt x="6436838" y="1263376"/>
                  </a:lnTo>
                  <a:lnTo>
                    <a:pt x="6422490" y="1284585"/>
                  </a:lnTo>
                  <a:lnTo>
                    <a:pt x="6401281" y="1298937"/>
                  </a:lnTo>
                  <a:lnTo>
                    <a:pt x="6375425" y="1304213"/>
                  </a:lnTo>
                  <a:lnTo>
                    <a:pt x="66684" y="1304213"/>
                  </a:lnTo>
                  <a:lnTo>
                    <a:pt x="40831" y="1298937"/>
                  </a:lnTo>
                  <a:lnTo>
                    <a:pt x="19623" y="1284585"/>
                  </a:lnTo>
                  <a:lnTo>
                    <a:pt x="5275" y="1263376"/>
                  </a:lnTo>
                  <a:lnTo>
                    <a:pt x="0" y="1237526"/>
                  </a:lnTo>
                  <a:lnTo>
                    <a:pt x="0" y="66687"/>
                  </a:lnTo>
                  <a:close/>
                </a:path>
              </a:pathLst>
            </a:custGeom>
            <a:ln w="7619">
              <a:solidFill>
                <a:srgbClr val="C5BCD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947419" y="3381133"/>
            <a:ext cx="5624195" cy="974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b="1">
                <a:solidFill>
                  <a:srgbClr val="272424"/>
                </a:solidFill>
                <a:latin typeface="Arial"/>
                <a:cs typeface="Arial"/>
              </a:rPr>
              <a:t>Consumer</a:t>
            </a:r>
            <a:r>
              <a:rPr dirty="0" sz="1700" spc="-7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700" spc="-10" b="1">
                <a:solidFill>
                  <a:srgbClr val="272424"/>
                </a:solidFill>
                <a:latin typeface="Arial"/>
                <a:cs typeface="Arial"/>
              </a:rPr>
              <a:t>Impact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dirty="0" sz="1250" spc="-160">
                <a:solidFill>
                  <a:srgbClr val="272424"/>
                </a:solidFill>
                <a:latin typeface="Segoe UI Symbol"/>
                <a:cs typeface="Segoe UI Symbol"/>
              </a:rPr>
              <a:t>₹</a:t>
            </a:r>
            <a:r>
              <a:rPr dirty="0" sz="1250" spc="-160">
                <a:solidFill>
                  <a:srgbClr val="272424"/>
                </a:solidFill>
                <a:latin typeface="Arial"/>
                <a:cs typeface="Arial"/>
              </a:rPr>
              <a:t>340</a:t>
            </a:r>
            <a:r>
              <a:rPr dirty="0" sz="1250">
                <a:solidFill>
                  <a:srgbClr val="272424"/>
                </a:solidFill>
                <a:latin typeface="Arial"/>
                <a:cs typeface="Arial"/>
              </a:rPr>
              <a:t> saved</a:t>
            </a:r>
            <a:r>
              <a:rPr dirty="0" sz="1250" spc="-6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272424"/>
                </a:solidFill>
                <a:latin typeface="Arial"/>
                <a:cs typeface="Arial"/>
              </a:rPr>
              <a:t>per</a:t>
            </a:r>
            <a:r>
              <a:rPr dirty="0" sz="1250" spc="-2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272424"/>
                </a:solidFill>
                <a:latin typeface="Arial"/>
                <a:cs typeface="Arial"/>
              </a:rPr>
              <a:t>user</a:t>
            </a:r>
            <a:r>
              <a:rPr dirty="0" sz="125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272424"/>
                </a:solidFill>
                <a:latin typeface="Arial"/>
                <a:cs typeface="Arial"/>
              </a:rPr>
              <a:t>annually</a:t>
            </a:r>
            <a:r>
              <a:rPr dirty="0" sz="125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272424"/>
                </a:solidFill>
                <a:latin typeface="Arial"/>
                <a:cs typeface="Arial"/>
              </a:rPr>
              <a:t>through</a:t>
            </a:r>
            <a:r>
              <a:rPr dirty="0" sz="1250" spc="-2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272424"/>
                </a:solidFill>
                <a:latin typeface="Arial"/>
                <a:cs typeface="Arial"/>
              </a:rPr>
              <a:t>faster</a:t>
            </a:r>
            <a:r>
              <a:rPr dirty="0" sz="125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272424"/>
                </a:solidFill>
                <a:latin typeface="Arial"/>
                <a:cs typeface="Arial"/>
              </a:rPr>
              <a:t>resolutions</a:t>
            </a:r>
            <a:r>
              <a:rPr dirty="0" sz="125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272424"/>
                </a:solidFill>
                <a:latin typeface="Arial"/>
                <a:cs typeface="Arial"/>
              </a:rPr>
              <a:t>and</a:t>
            </a:r>
            <a:r>
              <a:rPr dirty="0" sz="1250" spc="-2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272424"/>
                </a:solidFill>
                <a:latin typeface="Arial"/>
                <a:cs typeface="Arial"/>
              </a:rPr>
              <a:t>reduced</a:t>
            </a:r>
            <a:r>
              <a:rPr dirty="0" sz="125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272424"/>
                </a:solidFill>
                <a:latin typeface="Arial"/>
                <a:cs typeface="Arial"/>
              </a:rPr>
              <a:t>follow-</a:t>
            </a:r>
            <a:r>
              <a:rPr dirty="0" sz="1250" spc="-25">
                <a:solidFill>
                  <a:srgbClr val="272424"/>
                </a:solidFill>
                <a:latin typeface="Arial"/>
                <a:cs typeface="Arial"/>
              </a:rPr>
              <a:t>ups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dirty="0" sz="1250" b="1">
                <a:solidFill>
                  <a:srgbClr val="272424"/>
                </a:solidFill>
                <a:latin typeface="Arial"/>
                <a:cs typeface="Arial"/>
              </a:rPr>
              <a:t>Paid</a:t>
            </a:r>
            <a:r>
              <a:rPr dirty="0" sz="1250" spc="-3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 b="1">
                <a:solidFill>
                  <a:srgbClr val="272424"/>
                </a:solidFill>
                <a:latin typeface="Arial"/>
                <a:cs typeface="Arial"/>
              </a:rPr>
              <a:t>Tier</a:t>
            </a:r>
            <a:r>
              <a:rPr dirty="0" sz="1250" spc="-1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 b="1">
                <a:solidFill>
                  <a:srgbClr val="272424"/>
                </a:solidFill>
                <a:latin typeface="Arial"/>
                <a:cs typeface="Arial"/>
              </a:rPr>
              <a:t>Opportunity:</a:t>
            </a:r>
            <a:r>
              <a:rPr dirty="0" sz="1250" spc="-2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 spc="-114">
                <a:solidFill>
                  <a:srgbClr val="272424"/>
                </a:solidFill>
                <a:latin typeface="Segoe UI Symbol"/>
                <a:cs typeface="Segoe UI Symbol"/>
              </a:rPr>
              <a:t>₹</a:t>
            </a:r>
            <a:r>
              <a:rPr dirty="0" sz="1250" spc="-114">
                <a:solidFill>
                  <a:srgbClr val="272424"/>
                </a:solidFill>
                <a:latin typeface="Arial"/>
                <a:cs typeface="Arial"/>
              </a:rPr>
              <a:t>3,327</a:t>
            </a:r>
            <a:r>
              <a:rPr dirty="0" sz="1250">
                <a:solidFill>
                  <a:srgbClr val="272424"/>
                </a:solidFill>
                <a:latin typeface="Arial"/>
                <a:cs typeface="Arial"/>
              </a:rPr>
              <a:t> Cr/year</a:t>
            </a:r>
            <a:r>
              <a:rPr dirty="0" sz="1250" spc="-1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272424"/>
                </a:solidFill>
                <a:latin typeface="Arial"/>
                <a:cs typeface="Arial"/>
              </a:rPr>
              <a:t>at</a:t>
            </a:r>
            <a:r>
              <a:rPr dirty="0" sz="1250" spc="-1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272424"/>
                </a:solidFill>
                <a:latin typeface="Arial"/>
                <a:cs typeface="Arial"/>
              </a:rPr>
              <a:t>realistic</a:t>
            </a:r>
            <a:r>
              <a:rPr dirty="0" sz="1250" spc="-1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272424"/>
                </a:solidFill>
                <a:latin typeface="Arial"/>
                <a:cs typeface="Arial"/>
              </a:rPr>
              <a:t>conversion</a:t>
            </a:r>
            <a:r>
              <a:rPr dirty="0" sz="125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272424"/>
                </a:solidFill>
                <a:latin typeface="Arial"/>
                <a:cs typeface="Arial"/>
              </a:rPr>
              <a:t>rates</a:t>
            </a:r>
            <a:endParaRPr sz="12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548130" y="3381133"/>
            <a:ext cx="3368040" cy="641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b="1">
                <a:solidFill>
                  <a:srgbClr val="272424"/>
                </a:solidFill>
                <a:latin typeface="Arial"/>
                <a:cs typeface="Arial"/>
              </a:rPr>
              <a:t>Enterprise</a:t>
            </a:r>
            <a:r>
              <a:rPr dirty="0" sz="1700" spc="-10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700" spc="-25" b="1">
                <a:solidFill>
                  <a:srgbClr val="272424"/>
                </a:solidFill>
                <a:latin typeface="Arial"/>
                <a:cs typeface="Arial"/>
              </a:rPr>
              <a:t>ROI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dirty="0" sz="1250" b="1">
                <a:solidFill>
                  <a:srgbClr val="272424"/>
                </a:solidFill>
                <a:latin typeface="Arial"/>
                <a:cs typeface="Arial"/>
              </a:rPr>
              <a:t>70%</a:t>
            </a:r>
            <a:r>
              <a:rPr dirty="0" sz="1250" spc="-5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 b="1">
                <a:solidFill>
                  <a:srgbClr val="272424"/>
                </a:solidFill>
                <a:latin typeface="Arial"/>
                <a:cs typeface="Arial"/>
              </a:rPr>
              <a:t>automation</a:t>
            </a:r>
            <a:r>
              <a:rPr dirty="0" sz="1250" spc="-4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272424"/>
                </a:solidFill>
                <a:latin typeface="Arial"/>
                <a:cs typeface="Arial"/>
              </a:rPr>
              <a:t>of</a:t>
            </a:r>
            <a:r>
              <a:rPr dirty="0" sz="1250" spc="-5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272424"/>
                </a:solidFill>
                <a:latin typeface="Arial"/>
                <a:cs typeface="Arial"/>
              </a:rPr>
              <a:t>customer</a:t>
            </a:r>
            <a:r>
              <a:rPr dirty="0" sz="1250" spc="-5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272424"/>
                </a:solidFill>
                <a:latin typeface="Arial"/>
                <a:cs typeface="Arial"/>
              </a:rPr>
              <a:t>support</a:t>
            </a:r>
            <a:r>
              <a:rPr dirty="0" sz="1250" spc="-5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272424"/>
                </a:solidFill>
                <a:latin typeface="Arial"/>
                <a:cs typeface="Arial"/>
              </a:rPr>
              <a:t>workload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548130" y="4155694"/>
            <a:ext cx="5463540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b="1">
                <a:solidFill>
                  <a:srgbClr val="272424"/>
                </a:solidFill>
                <a:latin typeface="Arial"/>
                <a:cs typeface="Arial"/>
              </a:rPr>
              <a:t>2.15×</a:t>
            </a:r>
            <a:r>
              <a:rPr dirty="0" sz="1250" spc="-5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 b="1">
                <a:solidFill>
                  <a:srgbClr val="272424"/>
                </a:solidFill>
                <a:latin typeface="Arial"/>
                <a:cs typeface="Arial"/>
              </a:rPr>
              <a:t>ROI</a:t>
            </a:r>
            <a:r>
              <a:rPr dirty="0" sz="1250" spc="-5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272424"/>
                </a:solidFill>
                <a:latin typeface="Arial"/>
                <a:cs typeface="Arial"/>
              </a:rPr>
              <a:t>through</a:t>
            </a:r>
            <a:r>
              <a:rPr dirty="0" sz="1250" spc="-5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272424"/>
                </a:solidFill>
                <a:latin typeface="Arial"/>
                <a:cs typeface="Arial"/>
              </a:rPr>
              <a:t>reduced</a:t>
            </a:r>
            <a:r>
              <a:rPr dirty="0" sz="1250" spc="-5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272424"/>
                </a:solidFill>
                <a:latin typeface="Arial"/>
                <a:cs typeface="Arial"/>
              </a:rPr>
              <a:t>staffing</a:t>
            </a:r>
            <a:r>
              <a:rPr dirty="0" sz="1250" spc="-5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272424"/>
                </a:solidFill>
                <a:latin typeface="Arial"/>
                <a:cs typeface="Arial"/>
              </a:rPr>
              <a:t>costs</a:t>
            </a:r>
            <a:r>
              <a:rPr dirty="0" sz="1250" spc="-5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272424"/>
                </a:solidFill>
                <a:latin typeface="Arial"/>
                <a:cs typeface="Arial"/>
              </a:rPr>
              <a:t>and</a:t>
            </a:r>
            <a:r>
              <a:rPr dirty="0" sz="1250" spc="-5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272424"/>
                </a:solidFill>
                <a:latin typeface="Arial"/>
                <a:cs typeface="Arial"/>
              </a:rPr>
              <a:t>improved</a:t>
            </a:r>
            <a:r>
              <a:rPr dirty="0" sz="1250" spc="-5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272424"/>
                </a:solidFill>
                <a:latin typeface="Arial"/>
                <a:cs typeface="Arial"/>
              </a:rPr>
              <a:t>customer</a:t>
            </a:r>
            <a:r>
              <a:rPr dirty="0" sz="1250" spc="-5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272424"/>
                </a:solidFill>
                <a:latin typeface="Arial"/>
                <a:cs typeface="Arial"/>
              </a:rPr>
              <a:t>satisfaction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789979" y="4703445"/>
            <a:ext cx="13050519" cy="1862455"/>
            <a:chOff x="789979" y="4703445"/>
            <a:chExt cx="13050519" cy="1862455"/>
          </a:xfrm>
        </p:grpSpPr>
        <p:sp>
          <p:nvSpPr>
            <p:cNvPr id="19" name="object 19" descr=""/>
            <p:cNvSpPr/>
            <p:nvPr/>
          </p:nvSpPr>
          <p:spPr>
            <a:xfrm>
              <a:off x="793789" y="4707254"/>
              <a:ext cx="13042900" cy="1854835"/>
            </a:xfrm>
            <a:custGeom>
              <a:avLst/>
              <a:gdLst/>
              <a:ahLst/>
              <a:cxnLst/>
              <a:rect l="l" t="t" r="r" b="b"/>
              <a:pathLst>
                <a:path w="13042900" h="1854834">
                  <a:moveTo>
                    <a:pt x="0" y="66687"/>
                  </a:moveTo>
                  <a:lnTo>
                    <a:pt x="5275" y="40831"/>
                  </a:lnTo>
                  <a:lnTo>
                    <a:pt x="19625" y="19623"/>
                  </a:lnTo>
                  <a:lnTo>
                    <a:pt x="40834" y="5274"/>
                  </a:lnTo>
                  <a:lnTo>
                    <a:pt x="66688" y="0"/>
                  </a:lnTo>
                  <a:lnTo>
                    <a:pt x="12976098" y="0"/>
                  </a:lnTo>
                  <a:lnTo>
                    <a:pt x="13001946" y="5274"/>
                  </a:lnTo>
                  <a:lnTo>
                    <a:pt x="13023151" y="19623"/>
                  </a:lnTo>
                  <a:lnTo>
                    <a:pt x="13037498" y="40831"/>
                  </a:lnTo>
                  <a:lnTo>
                    <a:pt x="13042773" y="66687"/>
                  </a:lnTo>
                  <a:lnTo>
                    <a:pt x="13042773" y="1787829"/>
                  </a:lnTo>
                  <a:lnTo>
                    <a:pt x="13037498" y="1813685"/>
                  </a:lnTo>
                  <a:lnTo>
                    <a:pt x="13023151" y="1834894"/>
                  </a:lnTo>
                  <a:lnTo>
                    <a:pt x="13001946" y="1849242"/>
                  </a:lnTo>
                  <a:lnTo>
                    <a:pt x="12976098" y="1854517"/>
                  </a:lnTo>
                  <a:lnTo>
                    <a:pt x="66688" y="1854517"/>
                  </a:lnTo>
                  <a:lnTo>
                    <a:pt x="40834" y="1849242"/>
                  </a:lnTo>
                  <a:lnTo>
                    <a:pt x="19625" y="1834894"/>
                  </a:lnTo>
                  <a:lnTo>
                    <a:pt x="5275" y="1813685"/>
                  </a:lnTo>
                  <a:lnTo>
                    <a:pt x="0" y="1787829"/>
                  </a:lnTo>
                  <a:lnTo>
                    <a:pt x="0" y="66687"/>
                  </a:lnTo>
                  <a:close/>
                </a:path>
              </a:pathLst>
            </a:custGeom>
            <a:ln w="76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01409" y="4714874"/>
              <a:ext cx="13027660" cy="460375"/>
            </a:xfrm>
            <a:custGeom>
              <a:avLst/>
              <a:gdLst/>
              <a:ahLst/>
              <a:cxnLst/>
              <a:rect l="l" t="t" r="r" b="b"/>
              <a:pathLst>
                <a:path w="13027660" h="460375">
                  <a:moveTo>
                    <a:pt x="13027533" y="0"/>
                  </a:moveTo>
                  <a:lnTo>
                    <a:pt x="0" y="0"/>
                  </a:lnTo>
                  <a:lnTo>
                    <a:pt x="0" y="459816"/>
                  </a:lnTo>
                  <a:lnTo>
                    <a:pt x="13027533" y="459816"/>
                  </a:lnTo>
                  <a:lnTo>
                    <a:pt x="13027533" y="0"/>
                  </a:lnTo>
                  <a:close/>
                </a:path>
              </a:pathLst>
            </a:custGeom>
            <a:solidFill>
              <a:srgbClr val="FFFFFF">
                <a:alpha val="392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/>
          <p:nvPr/>
        </p:nvSpPr>
        <p:spPr>
          <a:xfrm>
            <a:off x="801409" y="5634520"/>
            <a:ext cx="13027660" cy="460375"/>
          </a:xfrm>
          <a:custGeom>
            <a:avLst/>
            <a:gdLst/>
            <a:ahLst/>
            <a:cxnLst/>
            <a:rect l="l" t="t" r="r" b="b"/>
            <a:pathLst>
              <a:path w="13027660" h="460375">
                <a:moveTo>
                  <a:pt x="13027533" y="0"/>
                </a:moveTo>
                <a:lnTo>
                  <a:pt x="0" y="0"/>
                </a:lnTo>
                <a:lnTo>
                  <a:pt x="0" y="459816"/>
                </a:lnTo>
                <a:lnTo>
                  <a:pt x="13027533" y="459816"/>
                </a:lnTo>
                <a:lnTo>
                  <a:pt x="13027533" y="0"/>
                </a:lnTo>
                <a:close/>
              </a:path>
            </a:pathLst>
          </a:custGeom>
          <a:solidFill>
            <a:srgbClr val="FFFFFF">
              <a:alpha val="3921"/>
            </a:srgbClr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22" name="object 22" descr=""/>
          <p:cNvGraphicFramePr>
            <a:graphicFrameLocks noGrp="1"/>
          </p:cNvGraphicFramePr>
          <p:nvPr/>
        </p:nvGraphicFramePr>
        <p:xfrm>
          <a:off x="801409" y="4892930"/>
          <a:ext cx="13103860" cy="1660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6160"/>
                <a:gridCol w="2867025"/>
                <a:gridCol w="2600960"/>
                <a:gridCol w="2253614"/>
                <a:gridCol w="3009900"/>
              </a:tblGrid>
              <a:tr h="281305">
                <a:tc>
                  <a:txBody>
                    <a:bodyPr/>
                    <a:lstStyle/>
                    <a:p>
                      <a:pPr marL="158750">
                        <a:lnSpc>
                          <a:spcPts val="1380"/>
                        </a:lnSpc>
                      </a:pPr>
                      <a:r>
                        <a:rPr dirty="0" sz="1250" spc="-10" b="1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Scenario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123315">
                        <a:lnSpc>
                          <a:spcPts val="1380"/>
                        </a:lnSpc>
                      </a:pPr>
                      <a:r>
                        <a:rPr dirty="0" sz="1250" b="1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Time</a:t>
                      </a:r>
                      <a:r>
                        <a:rPr dirty="0" sz="1250" spc="-30" b="1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50" spc="-10" b="1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Saved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61694">
                        <a:lnSpc>
                          <a:spcPts val="1380"/>
                        </a:lnSpc>
                      </a:pPr>
                      <a:r>
                        <a:rPr dirty="0" sz="1250" spc="-10" b="1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Conversion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66140">
                        <a:lnSpc>
                          <a:spcPts val="1380"/>
                        </a:lnSpc>
                      </a:pPr>
                      <a:r>
                        <a:rPr dirty="0" sz="1250" b="1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Paid</a:t>
                      </a:r>
                      <a:r>
                        <a:rPr dirty="0" sz="1250" spc="-25" b="1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50" spc="-10" b="1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Users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66420">
                        <a:lnSpc>
                          <a:spcPts val="1380"/>
                        </a:lnSpc>
                      </a:pPr>
                      <a:r>
                        <a:rPr dirty="0" sz="1250" b="1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Annual</a:t>
                      </a:r>
                      <a:r>
                        <a:rPr dirty="0" sz="1250" spc="-25" b="1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50" spc="-10" b="1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Revenue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459740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dirty="0" sz="125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Best</a:t>
                      </a:r>
                      <a:r>
                        <a:rPr dirty="0" sz="1250" spc="-4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50" spc="-2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Case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162560"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23315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dirty="0" sz="125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20</a:t>
                      </a:r>
                      <a:r>
                        <a:rPr dirty="0" sz="1250" spc="-2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50" spc="-25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min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162560"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61694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dirty="0" sz="1250" spc="-25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3%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162560"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66140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dirty="0" sz="1250" spc="-2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4.2M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162560"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6642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250" spc="-114">
                          <a:solidFill>
                            <a:srgbClr val="272424"/>
                          </a:solidFill>
                          <a:latin typeface="Segoe UI Symbol"/>
                          <a:cs typeface="Segoe UI Symbol"/>
                        </a:rPr>
                        <a:t>₹</a:t>
                      </a:r>
                      <a:r>
                        <a:rPr dirty="0" sz="1250" spc="-114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4,990</a:t>
                      </a:r>
                      <a:r>
                        <a:rPr dirty="0" sz="1250" spc="55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50" spc="-25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Cr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solidFill>
                      <a:srgbClr val="000000">
                        <a:alpha val="3921"/>
                      </a:srgbClr>
                    </a:solidFill>
                  </a:tcPr>
                </a:tc>
              </a:tr>
              <a:tr h="459740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dirty="0" sz="125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Realistic</a:t>
                      </a:r>
                      <a:r>
                        <a:rPr dirty="0" sz="1250" spc="-7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50" spc="-2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Case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162560"/>
                </a:tc>
                <a:tc>
                  <a:txBody>
                    <a:bodyPr/>
                    <a:lstStyle/>
                    <a:p>
                      <a:pPr marL="1123315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dirty="0" sz="125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17</a:t>
                      </a:r>
                      <a:r>
                        <a:rPr dirty="0" sz="1250" spc="-2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50" spc="-25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min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162560"/>
                </a:tc>
                <a:tc>
                  <a:txBody>
                    <a:bodyPr/>
                    <a:lstStyle/>
                    <a:p>
                      <a:pPr marL="861694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dirty="0" sz="1250" spc="-25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2%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162560"/>
                </a:tc>
                <a:tc>
                  <a:txBody>
                    <a:bodyPr/>
                    <a:lstStyle/>
                    <a:p>
                      <a:pPr marL="866140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dirty="0" sz="1250" spc="-2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2.8M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162560"/>
                </a:tc>
                <a:tc>
                  <a:txBody>
                    <a:bodyPr/>
                    <a:lstStyle/>
                    <a:p>
                      <a:pPr marL="56642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250" spc="-114">
                          <a:solidFill>
                            <a:srgbClr val="272424"/>
                          </a:solidFill>
                          <a:latin typeface="Segoe UI Symbol"/>
                          <a:cs typeface="Segoe UI Symbol"/>
                        </a:rPr>
                        <a:t>₹</a:t>
                      </a:r>
                      <a:r>
                        <a:rPr dirty="0" sz="1250" spc="-114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3,327</a:t>
                      </a:r>
                      <a:r>
                        <a:rPr dirty="0" sz="1250" spc="55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50" spc="-25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Cr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146685"/>
                </a:tc>
              </a:tr>
              <a:tr h="459740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dirty="0" sz="125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Worst</a:t>
                      </a:r>
                      <a:r>
                        <a:rPr dirty="0" sz="1250" spc="-4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50" spc="-2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Case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162560"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23315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dirty="0" sz="125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dirty="0" sz="1250" spc="-2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50" spc="-25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min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162560"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61694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dirty="0" sz="1250" spc="-25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1%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162560"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66140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dirty="0" sz="1250" spc="-2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1.4M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162560"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6642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250" spc="-114">
                          <a:solidFill>
                            <a:srgbClr val="272424"/>
                          </a:solidFill>
                          <a:latin typeface="Segoe UI Symbol"/>
                          <a:cs typeface="Segoe UI Symbol"/>
                        </a:rPr>
                        <a:t>₹</a:t>
                      </a:r>
                      <a:r>
                        <a:rPr dirty="0" sz="1250" spc="-114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1,663</a:t>
                      </a:r>
                      <a:r>
                        <a:rPr dirty="0" sz="1250" spc="55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50" spc="-25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Cr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solidFill>
                      <a:srgbClr val="000000">
                        <a:alpha val="3921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3" name="object 23" descr=""/>
          <p:cNvSpPr txBox="1"/>
          <p:nvPr/>
        </p:nvSpPr>
        <p:spPr>
          <a:xfrm>
            <a:off x="1019214" y="6912127"/>
            <a:ext cx="12322810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889"/>
              </a:lnSpc>
              <a:spcBef>
                <a:spcPts val="100"/>
              </a:spcBef>
            </a:pP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"AI</a:t>
            </a:r>
            <a:r>
              <a:rPr dirty="0" sz="16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Complaint</a:t>
            </a:r>
            <a:r>
              <a:rPr dirty="0" sz="16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Resolver</a:t>
            </a:r>
            <a:r>
              <a:rPr dirty="0" sz="16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can</a:t>
            </a:r>
            <a:r>
              <a:rPr dirty="0" sz="16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save</a:t>
            </a:r>
            <a:r>
              <a:rPr dirty="0" sz="16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27,150</a:t>
            </a:r>
            <a:r>
              <a:rPr dirty="0" sz="16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years</a:t>
            </a:r>
            <a:r>
              <a:rPr dirty="0" sz="16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of</a:t>
            </a:r>
            <a:r>
              <a:rPr dirty="0" sz="16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human</a:t>
            </a:r>
            <a:r>
              <a:rPr dirty="0" sz="16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time</a:t>
            </a:r>
            <a:r>
              <a:rPr dirty="0" sz="16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annually,</a:t>
            </a:r>
            <a:r>
              <a:rPr dirty="0" sz="16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automate</a:t>
            </a:r>
            <a:r>
              <a:rPr dirty="0" sz="1600" spc="-2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70%</a:t>
            </a:r>
            <a:r>
              <a:rPr dirty="0" sz="16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of</a:t>
            </a:r>
            <a:r>
              <a:rPr dirty="0" sz="16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customer</a:t>
            </a:r>
            <a:r>
              <a:rPr dirty="0" sz="16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support</a:t>
            </a:r>
            <a:r>
              <a:rPr dirty="0" sz="16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load</a:t>
            </a:r>
            <a:r>
              <a:rPr dirty="0" sz="16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for</a:t>
            </a:r>
            <a:r>
              <a:rPr dirty="0" sz="16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brands,</a:t>
            </a:r>
            <a:r>
              <a:rPr dirty="0" sz="16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and</a:t>
            </a:r>
            <a:r>
              <a:rPr dirty="0" sz="16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unlock</a:t>
            </a:r>
            <a:r>
              <a:rPr dirty="0" sz="16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272424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89"/>
              </a:lnSpc>
            </a:pPr>
            <a:r>
              <a:rPr dirty="0" sz="1600" spc="-114">
                <a:solidFill>
                  <a:srgbClr val="272424"/>
                </a:solidFill>
                <a:latin typeface="Segoe UI Symbol"/>
                <a:cs typeface="Segoe UI Symbol"/>
              </a:rPr>
              <a:t>₹</a:t>
            </a:r>
            <a:r>
              <a:rPr dirty="0" sz="1600" spc="-114">
                <a:solidFill>
                  <a:srgbClr val="272424"/>
                </a:solidFill>
                <a:latin typeface="Arial"/>
                <a:cs typeface="Arial"/>
              </a:rPr>
              <a:t>3,300+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 Cr</a:t>
            </a:r>
            <a:r>
              <a:rPr dirty="0" sz="1600" spc="-4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subscription</a:t>
            </a:r>
            <a:r>
              <a:rPr dirty="0" sz="1600" spc="-2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opportunity</a:t>
            </a:r>
            <a:r>
              <a:rPr dirty="0" sz="16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—</a:t>
            </a:r>
            <a:r>
              <a:rPr dirty="0" sz="1600" spc="-2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while</a:t>
            </a:r>
            <a:r>
              <a:rPr dirty="0" sz="16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delivering</a:t>
            </a:r>
            <a:r>
              <a:rPr dirty="0" sz="1600" spc="-2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a</a:t>
            </a:r>
            <a:r>
              <a:rPr dirty="0" sz="16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2.15×</a:t>
            </a:r>
            <a:r>
              <a:rPr dirty="0" sz="1600" spc="-2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ROI</a:t>
            </a:r>
            <a:r>
              <a:rPr dirty="0" sz="16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72424"/>
                </a:solidFill>
                <a:latin typeface="Arial"/>
                <a:cs typeface="Arial"/>
              </a:rPr>
              <a:t>for</a:t>
            </a:r>
            <a:r>
              <a:rPr dirty="0" sz="1600" spc="-2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272424"/>
                </a:solidFill>
                <a:latin typeface="Arial"/>
                <a:cs typeface="Arial"/>
              </a:rPr>
              <a:t>enterprises."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793789" y="6740372"/>
            <a:ext cx="22860" cy="865505"/>
          </a:xfrm>
          <a:custGeom>
            <a:avLst/>
            <a:gdLst/>
            <a:ahLst/>
            <a:cxnLst/>
            <a:rect l="l" t="t" r="r" b="b"/>
            <a:pathLst>
              <a:path w="22859" h="865504">
                <a:moveTo>
                  <a:pt x="22860" y="0"/>
                </a:moveTo>
                <a:lnTo>
                  <a:pt x="0" y="0"/>
                </a:lnTo>
                <a:lnTo>
                  <a:pt x="0" y="865339"/>
                </a:lnTo>
                <a:lnTo>
                  <a:pt x="22860" y="865339"/>
                </a:lnTo>
                <a:lnTo>
                  <a:pt x="2286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112" y="-22453"/>
            <a:ext cx="635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0000"/>
                </a:solidFill>
                <a:latin typeface="Calibri"/>
                <a:cs typeface="Calibri"/>
              </a:rPr>
              <a:t>Protected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937" y="176938"/>
            <a:ext cx="884110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73250" algn="l"/>
                <a:tab pos="4761865" algn="l"/>
                <a:tab pos="5848985" algn="l"/>
              </a:tabLst>
            </a:pPr>
            <a:r>
              <a:rPr dirty="0" sz="4400" spc="-10"/>
              <a:t>Market</a:t>
            </a:r>
            <a:r>
              <a:rPr dirty="0" sz="4400"/>
              <a:t>	</a:t>
            </a:r>
            <a:r>
              <a:rPr dirty="0" sz="4400" spc="-10"/>
              <a:t>Landscape</a:t>
            </a:r>
            <a:r>
              <a:rPr dirty="0" sz="4400"/>
              <a:t>	</a:t>
            </a:r>
            <a:r>
              <a:rPr dirty="0" sz="4400" spc="-25"/>
              <a:t>and</a:t>
            </a:r>
            <a:r>
              <a:rPr dirty="0" sz="4400"/>
              <a:t>	</a:t>
            </a:r>
            <a:r>
              <a:rPr dirty="0" sz="4400" spc="-10"/>
              <a:t>Competition</a:t>
            </a:r>
            <a:endParaRPr sz="44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813" y="1291272"/>
            <a:ext cx="2839529" cy="170371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936263" y="1349158"/>
            <a:ext cx="2648585" cy="149987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Gmail</a:t>
            </a:r>
            <a:r>
              <a:rPr dirty="0" sz="15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Smart</a:t>
            </a:r>
            <a:r>
              <a:rPr dirty="0" sz="15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FFFFFF"/>
                </a:solidFill>
                <a:latin typeface="Arial"/>
                <a:cs typeface="Arial"/>
              </a:rPr>
              <a:t>Reply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ts val="1620"/>
              </a:lnSpc>
              <a:spcBef>
                <a:spcPts val="655"/>
              </a:spcBef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Basic 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auto-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suggestions,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limited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email.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Lacks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contextual understanding,</a:t>
            </a:r>
            <a:endParaRPr sz="1500">
              <a:latin typeface="Arial"/>
              <a:cs typeface="Arial"/>
            </a:endParaRPr>
          </a:p>
          <a:p>
            <a:pPr marL="12700" marR="575310">
              <a:lnSpc>
                <a:spcPts val="1620"/>
              </a:lnSpc>
              <a:spcBef>
                <a:spcPts val="630"/>
              </a:spcBef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cannot</a:t>
            </a:r>
            <a:r>
              <a:rPr dirty="0" sz="15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initiate</a:t>
            </a:r>
            <a:r>
              <a:rPr dirty="0" sz="15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actions</a:t>
            </a:r>
            <a:r>
              <a:rPr dirty="0" sz="15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complex</a:t>
            </a:r>
            <a:r>
              <a:rPr dirty="0" sz="15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workflows.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15295" y="1291272"/>
            <a:ext cx="2839529" cy="1703717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059745" y="1349158"/>
            <a:ext cx="2660015" cy="149987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Zapier</a:t>
            </a:r>
            <a:r>
              <a:rPr dirty="0" sz="15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FFFFFF"/>
                </a:solidFill>
                <a:latin typeface="Arial"/>
                <a:cs typeface="Arial"/>
              </a:rPr>
              <a:t>Automation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ts val="1620"/>
              </a:lnSpc>
              <a:spcBef>
                <a:spcPts val="655"/>
              </a:spcBef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Connects</a:t>
            </a:r>
            <a:r>
              <a:rPr dirty="0" sz="15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apps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simple,</a:t>
            </a:r>
            <a:r>
              <a:rPr dirty="0" sz="15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rule-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dirty="0" sz="15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tasks.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Struggles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unstructured</a:t>
            </a:r>
            <a:r>
              <a:rPr dirty="0" sz="15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data,</a:t>
            </a:r>
            <a:endParaRPr sz="1500">
              <a:latin typeface="Arial"/>
              <a:cs typeface="Arial"/>
            </a:endParaRPr>
          </a:p>
          <a:p>
            <a:pPr marL="12700" marR="660400">
              <a:lnSpc>
                <a:spcPts val="1620"/>
              </a:lnSpc>
              <a:spcBef>
                <a:spcPts val="630"/>
              </a:spcBef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complex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decisions,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dynamic</a:t>
            </a:r>
            <a:r>
              <a:rPr dirty="0" sz="15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interaction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8784" y="1291272"/>
            <a:ext cx="2839529" cy="1703717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7183234" y="1389164"/>
            <a:ext cx="2723515" cy="141986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Zendesk</a:t>
            </a:r>
            <a:r>
              <a:rPr dirty="0" sz="15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FFFFFF"/>
                </a:solidFill>
                <a:latin typeface="Arial"/>
                <a:cs typeface="Arial"/>
              </a:rPr>
              <a:t>Macros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ts val="1620"/>
              </a:lnSpc>
              <a:spcBef>
                <a:spcPts val="655"/>
              </a:spcBef>
            </a:pP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Pre-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defined</a:t>
            </a:r>
            <a:r>
              <a:rPr dirty="0" sz="15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templates.</a:t>
            </a:r>
            <a:r>
              <a:rPr dirty="0" sz="15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Lacks</a:t>
            </a:r>
            <a:r>
              <a:rPr dirty="0" sz="15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AI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dynamic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responses, personalized</a:t>
            </a:r>
            <a:r>
              <a:rPr dirty="0" sz="15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resolution, 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autonomous</a:t>
            </a:r>
            <a:r>
              <a:rPr dirty="0" sz="15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complaint</a:t>
            </a:r>
            <a:r>
              <a:rPr dirty="0" sz="1500" spc="5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handling.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62273" y="1291272"/>
            <a:ext cx="2839529" cy="1703717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0306722" y="1452029"/>
            <a:ext cx="2596515" cy="129413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ChatGPT</a:t>
            </a:r>
            <a:r>
              <a:rPr dirty="0" sz="15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Email</a:t>
            </a:r>
            <a:r>
              <a:rPr dirty="0" sz="15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FFFFFF"/>
                </a:solidFill>
                <a:latin typeface="Arial"/>
                <a:cs typeface="Arial"/>
              </a:rPr>
              <a:t>Actions</a:t>
            </a:r>
            <a:endParaRPr sz="1500">
              <a:latin typeface="Arial"/>
              <a:cs typeface="Arial"/>
            </a:endParaRPr>
          </a:p>
          <a:p>
            <a:pPr marL="12700" marR="14604">
              <a:lnSpc>
                <a:spcPts val="1620"/>
              </a:lnSpc>
              <a:spcBef>
                <a:spcPts val="655"/>
              </a:spcBef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Generic</a:t>
            </a:r>
            <a:r>
              <a:rPr dirty="0" sz="15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LLM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generation.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Lacks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deep</a:t>
            </a:r>
            <a:r>
              <a:rPr dirty="0" sz="15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CRM</a:t>
            </a:r>
            <a:r>
              <a:rPr dirty="0" sz="15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integration,</a:t>
            </a:r>
            <a:r>
              <a:rPr dirty="0" sz="15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ts val="1620"/>
              </a:lnSpc>
              <a:spcBef>
                <a:spcPts val="625"/>
              </a:spcBef>
            </a:pP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industry-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specific</a:t>
            </a:r>
            <a:r>
              <a:rPr dirty="0" sz="15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knowledge,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5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r>
              <a:rPr dirty="0" sz="15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sensitive</a:t>
            </a:r>
            <a:r>
              <a:rPr dirty="0" sz="15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data.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51180" y="5677065"/>
            <a:ext cx="15595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6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Market</a:t>
            </a:r>
            <a:r>
              <a:rPr dirty="0" u="sng" sz="1600" spc="-8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Snapshot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129680" y="7180998"/>
            <a:ext cx="845502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610" marR="5080" indent="-42545">
              <a:lnSpc>
                <a:spcPct val="150000"/>
              </a:lnSpc>
              <a:spcBef>
                <a:spcPts val="100"/>
              </a:spcBef>
            </a:pP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The</a:t>
            </a:r>
            <a:r>
              <a:rPr dirty="0" sz="1200" spc="-30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rapidly</a:t>
            </a:r>
            <a:r>
              <a:rPr dirty="0" sz="1200" spc="-30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expanding</a:t>
            </a:r>
            <a:r>
              <a:rPr dirty="0" sz="1200" spc="-30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global</a:t>
            </a:r>
            <a:r>
              <a:rPr dirty="0" sz="1200" spc="-30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and</a:t>
            </a:r>
            <a:r>
              <a:rPr dirty="0" sz="1200" spc="-30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Indian</a:t>
            </a:r>
            <a:r>
              <a:rPr dirty="0" sz="1200" spc="-30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AI</a:t>
            </a:r>
            <a:r>
              <a:rPr dirty="0" sz="1200" spc="-30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customer</a:t>
            </a:r>
            <a:r>
              <a:rPr dirty="0" sz="1200" spc="-30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service</a:t>
            </a:r>
            <a:r>
              <a:rPr dirty="0" sz="1200" spc="-25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markets,</a:t>
            </a:r>
            <a:r>
              <a:rPr dirty="0" sz="1200" spc="-30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coupled</a:t>
            </a:r>
            <a:r>
              <a:rPr dirty="0" sz="1200" spc="-30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with</a:t>
            </a:r>
            <a:r>
              <a:rPr dirty="0" sz="1200" spc="-30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the</a:t>
            </a:r>
            <a:r>
              <a:rPr dirty="0" sz="1200" spc="-30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clear</a:t>
            </a:r>
            <a:r>
              <a:rPr dirty="0" sz="1200" spc="-30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deficiencies</a:t>
            </a:r>
            <a:r>
              <a:rPr dirty="0" sz="1200" spc="-30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of</a:t>
            </a:r>
            <a:r>
              <a:rPr dirty="0" sz="1200" spc="-30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spc="-10" b="1" i="1">
                <a:solidFill>
                  <a:srgbClr val="006FC0"/>
                </a:solidFill>
                <a:latin typeface="Arial"/>
                <a:cs typeface="Arial"/>
              </a:rPr>
              <a:t>existing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solutions,</a:t>
            </a:r>
            <a:r>
              <a:rPr dirty="0" sz="1200" spc="285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highlight</a:t>
            </a:r>
            <a:r>
              <a:rPr dirty="0" sz="1200" spc="-25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dirty="0" sz="1200" spc="-25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spc="-10" b="1" i="1">
                <a:solidFill>
                  <a:srgbClr val="006FC0"/>
                </a:solidFill>
                <a:latin typeface="Arial"/>
                <a:cs typeface="Arial"/>
              </a:rPr>
              <a:t>significant</a:t>
            </a:r>
            <a:r>
              <a:rPr dirty="0" sz="1200" spc="-25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opportunity</a:t>
            </a:r>
            <a:r>
              <a:rPr dirty="0" sz="1200" spc="-25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for</a:t>
            </a:r>
            <a:r>
              <a:rPr dirty="0" sz="1200" spc="-25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Sherlox</a:t>
            </a:r>
            <a:r>
              <a:rPr dirty="0" sz="1200" spc="-25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to</a:t>
            </a:r>
            <a:r>
              <a:rPr dirty="0" sz="1200" spc="-25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capture</a:t>
            </a:r>
            <a:r>
              <a:rPr dirty="0" sz="1200" spc="-25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substantial</a:t>
            </a:r>
            <a:r>
              <a:rPr dirty="0" sz="1200" spc="-25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market</a:t>
            </a:r>
            <a:r>
              <a:rPr dirty="0" sz="1200" spc="-25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share</a:t>
            </a:r>
            <a:r>
              <a:rPr dirty="0" sz="1200" spc="-25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by</a:t>
            </a:r>
            <a:r>
              <a:rPr dirty="0" sz="1200" spc="-25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spc="-10" b="1" i="1">
                <a:solidFill>
                  <a:srgbClr val="006FC0"/>
                </a:solidFill>
                <a:latin typeface="Arial"/>
                <a:cs typeface="Arial"/>
              </a:rPr>
              <a:t>providing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dirty="0" sz="1200" spc="-30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comprehensive,</a:t>
            </a:r>
            <a:r>
              <a:rPr dirty="0" sz="1200" spc="-25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spc="-10" b="1" i="1">
                <a:solidFill>
                  <a:srgbClr val="006FC0"/>
                </a:solidFill>
                <a:latin typeface="Arial"/>
                <a:cs typeface="Arial"/>
              </a:rPr>
              <a:t>intelligent,</a:t>
            </a:r>
            <a:r>
              <a:rPr dirty="0" sz="1200" spc="-25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and</a:t>
            </a:r>
            <a:r>
              <a:rPr dirty="0" sz="1200" spc="-25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automated</a:t>
            </a:r>
            <a:r>
              <a:rPr dirty="0" sz="1200" spc="-25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complaint</a:t>
            </a:r>
            <a:r>
              <a:rPr dirty="0" sz="1200" spc="-25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b="1" i="1">
                <a:solidFill>
                  <a:srgbClr val="006FC0"/>
                </a:solidFill>
                <a:latin typeface="Arial"/>
                <a:cs typeface="Arial"/>
              </a:rPr>
              <a:t>resolution</a:t>
            </a:r>
            <a:r>
              <a:rPr dirty="0" sz="1200" spc="-25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spc="-10" b="1" i="1">
                <a:solidFill>
                  <a:srgbClr val="006FC0"/>
                </a:solidFill>
                <a:latin typeface="Arial"/>
                <a:cs typeface="Arial"/>
              </a:rPr>
              <a:t>platform.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43559" y="3581196"/>
            <a:ext cx="24631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6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Competitive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Feature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Matrix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15" name="object 15" descr=""/>
          <p:cNvGraphicFramePr>
            <a:graphicFrameLocks noGrp="1"/>
          </p:cNvGraphicFramePr>
          <p:nvPr/>
        </p:nvGraphicFramePr>
        <p:xfrm>
          <a:off x="563880" y="3968250"/>
          <a:ext cx="13635355" cy="1616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515"/>
                <a:gridCol w="3538854"/>
                <a:gridCol w="2611119"/>
                <a:gridCol w="2448560"/>
                <a:gridCol w="2625725"/>
                <a:gridCol w="2224405"/>
                <a:gridCol w="57150"/>
              </a:tblGrid>
              <a:tr h="23939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770"/>
                        </a:lnSpc>
                      </a:pPr>
                      <a:r>
                        <a:rPr dirty="0" sz="1600" b="1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Feature</a:t>
                      </a:r>
                      <a:r>
                        <a:rPr dirty="0" sz="1600" spc="-15" b="1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b="1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dirty="0" sz="1600" spc="-15" b="1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Product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24915">
                        <a:lnSpc>
                          <a:spcPts val="1770"/>
                        </a:lnSpc>
                      </a:pPr>
                      <a:r>
                        <a:rPr dirty="0" sz="1600" spc="-10" b="1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Sherlox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40080">
                        <a:lnSpc>
                          <a:spcPts val="1770"/>
                        </a:lnSpc>
                      </a:pPr>
                      <a:r>
                        <a:rPr dirty="0" sz="1600" b="1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Smart</a:t>
                      </a:r>
                      <a:r>
                        <a:rPr dirty="0" sz="1600" spc="-35" b="1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 b="1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Reply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22300">
                        <a:lnSpc>
                          <a:spcPts val="1770"/>
                        </a:lnSpc>
                      </a:pPr>
                      <a:r>
                        <a:rPr dirty="0" sz="1600" b="1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ChatGPT</a:t>
                      </a:r>
                      <a:r>
                        <a:rPr dirty="0" sz="1600" spc="-30" b="1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b="1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dirty="0" sz="1600" spc="-25" b="1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Zapier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2735">
                        <a:lnSpc>
                          <a:spcPts val="1770"/>
                        </a:lnSpc>
                      </a:pPr>
                      <a:r>
                        <a:rPr dirty="0" sz="1600" spc="-10" b="1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Zendesk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54864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600" spc="-1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Multi-</a:t>
                      </a:r>
                      <a:r>
                        <a:rPr dirty="0" sz="160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agent</a:t>
                      </a:r>
                      <a:r>
                        <a:rPr dirty="0" sz="1600" spc="-2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orchestration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365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60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CRM</a:t>
                      </a:r>
                      <a:r>
                        <a:rPr dirty="0" sz="1600" spc="-5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API</a:t>
                      </a:r>
                      <a:r>
                        <a:rPr dirty="0" sz="1600" spc="-5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integration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890"/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900"/>
                        </a:lnSpc>
                      </a:pPr>
                      <a:r>
                        <a:rPr dirty="0" sz="1600" spc="400">
                          <a:latin typeface="Segoe UI Symbol"/>
                          <a:cs typeface="Segoe UI Symbol"/>
                        </a:rPr>
                        <a:t>o</a:t>
                      </a:r>
                      <a:endParaRPr sz="1600">
                        <a:latin typeface="Segoe UI Symbol"/>
                        <a:cs typeface="Segoe UI Symbol"/>
                      </a:endParaRPr>
                    </a:p>
                    <a:p>
                      <a:pPr algn="ctr" marL="1714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600" spc="400">
                          <a:latin typeface="Segoe UI Symbol"/>
                          <a:cs typeface="Segoe UI Symbol"/>
                        </a:rPr>
                        <a:t>o</a:t>
                      </a:r>
                      <a:endParaRPr sz="16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40080">
                        <a:lnSpc>
                          <a:spcPts val="1900"/>
                        </a:lnSpc>
                      </a:pPr>
                      <a:r>
                        <a:rPr dirty="0" sz="1600" spc="-580">
                          <a:latin typeface="Segoe UI Symbol"/>
                          <a:cs typeface="Segoe UI Symbol"/>
                        </a:rPr>
                        <a:t>❌</a:t>
                      </a:r>
                      <a:endParaRPr sz="1600">
                        <a:latin typeface="Segoe UI Symbol"/>
                        <a:cs typeface="Segoe UI Symbol"/>
                      </a:endParaRPr>
                    </a:p>
                    <a:p>
                      <a:pPr marL="64008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600" spc="-580">
                          <a:latin typeface="Segoe UI Symbol"/>
                          <a:cs typeface="Segoe UI Symbol"/>
                        </a:rPr>
                        <a:t>❌</a:t>
                      </a:r>
                      <a:endParaRPr sz="16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22300">
                        <a:lnSpc>
                          <a:spcPts val="1900"/>
                        </a:lnSpc>
                      </a:pPr>
                      <a:r>
                        <a:rPr dirty="0" sz="1600" spc="-580">
                          <a:latin typeface="Segoe UI Symbol"/>
                          <a:cs typeface="Segoe UI Symbol"/>
                        </a:rPr>
                        <a:t>❌</a:t>
                      </a:r>
                      <a:endParaRPr sz="1600">
                        <a:latin typeface="Segoe UI Symbol"/>
                        <a:cs typeface="Segoe UI Symbol"/>
                      </a:endParaRPr>
                    </a:p>
                    <a:p>
                      <a:pPr marL="62230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819">
                          <a:latin typeface="Segoe UI Emoji"/>
                          <a:cs typeface="Segoe UI Emoji"/>
                        </a:rPr>
                        <a:t>⚠</a:t>
                      </a:r>
                      <a:endParaRPr sz="1600">
                        <a:latin typeface="Segoe UI Emoji"/>
                        <a:cs typeface="Segoe UI Emoj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2735">
                        <a:lnSpc>
                          <a:spcPts val="1900"/>
                        </a:lnSpc>
                      </a:pPr>
                      <a:r>
                        <a:rPr dirty="0" sz="1600" spc="-580">
                          <a:latin typeface="Segoe UI Symbol"/>
                          <a:cs typeface="Segoe UI Symbol"/>
                        </a:rPr>
                        <a:t>❌</a:t>
                      </a:r>
                      <a:endParaRPr sz="1600">
                        <a:latin typeface="Segoe UI Symbol"/>
                        <a:cs typeface="Segoe UI Symbol"/>
                      </a:endParaRPr>
                    </a:p>
                    <a:p>
                      <a:pPr marL="2927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819">
                          <a:latin typeface="Segoe UI Emoji"/>
                          <a:cs typeface="Segoe UI Emoji"/>
                        </a:rPr>
                        <a:t>⚠</a:t>
                      </a:r>
                      <a:endParaRPr sz="1600">
                        <a:latin typeface="Segoe UI Emoji"/>
                        <a:cs typeface="Segoe UI Emoji"/>
                      </a:endParaRPr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79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705"/>
                        </a:lnSpc>
                      </a:pPr>
                      <a:r>
                        <a:rPr dirty="0" sz="160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Auto</a:t>
                      </a:r>
                      <a:r>
                        <a:rPr dirty="0" sz="1600" spc="-3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complaint</a:t>
                      </a:r>
                      <a:r>
                        <a:rPr dirty="0" sz="1600" spc="-3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resolution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24915">
                        <a:lnSpc>
                          <a:spcPts val="1610"/>
                        </a:lnSpc>
                      </a:pPr>
                      <a:r>
                        <a:rPr dirty="0" sz="1600" spc="400">
                          <a:latin typeface="Segoe UI Symbol"/>
                          <a:cs typeface="Segoe UI Symbol"/>
                        </a:rPr>
                        <a:t>o</a:t>
                      </a:r>
                      <a:endParaRPr sz="16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0"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40080">
                        <a:lnSpc>
                          <a:spcPts val="1610"/>
                        </a:lnSpc>
                      </a:pPr>
                      <a:r>
                        <a:rPr dirty="0" sz="1600" spc="-580">
                          <a:latin typeface="Segoe UI Symbol"/>
                          <a:cs typeface="Segoe UI Symbol"/>
                        </a:rPr>
                        <a:t>❌</a:t>
                      </a:r>
                      <a:endParaRPr sz="16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0"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22300">
                        <a:lnSpc>
                          <a:spcPts val="1685"/>
                        </a:lnSpc>
                      </a:pPr>
                      <a:r>
                        <a:rPr dirty="0" sz="1600" spc="-819">
                          <a:latin typeface="Segoe UI Emoji"/>
                          <a:cs typeface="Segoe UI Emoji"/>
                        </a:rPr>
                        <a:t>⚠</a:t>
                      </a:r>
                      <a:endParaRPr sz="1600">
                        <a:latin typeface="Segoe UI Emoji"/>
                        <a:cs typeface="Segoe UI Emoji"/>
                      </a:endParaRPr>
                    </a:p>
                  </a:txBody>
                  <a:tcPr marL="0" marR="0" marB="0" marT="0"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92735">
                        <a:lnSpc>
                          <a:spcPts val="1610"/>
                        </a:lnSpc>
                      </a:pPr>
                      <a:r>
                        <a:rPr dirty="0" sz="1600" spc="-580">
                          <a:latin typeface="Segoe UI Symbol"/>
                          <a:cs typeface="Segoe UI Symbol"/>
                        </a:rPr>
                        <a:t>❌</a:t>
                      </a:r>
                      <a:endParaRPr sz="16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0"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>
                        <a:alpha val="3921"/>
                      </a:srgbClr>
                    </a:solidFill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705"/>
                        </a:lnSpc>
                      </a:pPr>
                      <a:r>
                        <a:rPr dirty="0" sz="160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Omnichannel</a:t>
                      </a:r>
                      <a:r>
                        <a:rPr dirty="0" sz="1600" spc="-6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ingestion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24915">
                        <a:lnSpc>
                          <a:spcPts val="1610"/>
                        </a:lnSpc>
                      </a:pPr>
                      <a:r>
                        <a:rPr dirty="0" sz="1600" spc="400">
                          <a:latin typeface="Segoe UI Symbol"/>
                          <a:cs typeface="Segoe UI Symbol"/>
                        </a:rPr>
                        <a:t>o</a:t>
                      </a:r>
                      <a:endParaRPr sz="16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40080">
                        <a:lnSpc>
                          <a:spcPts val="1610"/>
                        </a:lnSpc>
                      </a:pPr>
                      <a:r>
                        <a:rPr dirty="0" sz="1600" spc="-580">
                          <a:latin typeface="Segoe UI Symbol"/>
                          <a:cs typeface="Segoe UI Symbol"/>
                        </a:rPr>
                        <a:t>❌</a:t>
                      </a:r>
                      <a:endParaRPr sz="16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22300">
                        <a:lnSpc>
                          <a:spcPts val="1610"/>
                        </a:lnSpc>
                      </a:pPr>
                      <a:r>
                        <a:rPr dirty="0" sz="1600" spc="-580">
                          <a:latin typeface="Segoe UI Symbol"/>
                          <a:cs typeface="Segoe UI Symbol"/>
                        </a:rPr>
                        <a:t>❌</a:t>
                      </a:r>
                      <a:endParaRPr sz="16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2735">
                        <a:lnSpc>
                          <a:spcPts val="1610"/>
                        </a:lnSpc>
                      </a:pPr>
                      <a:r>
                        <a:rPr dirty="0" sz="1600" spc="400">
                          <a:latin typeface="Segoe UI Symbol"/>
                          <a:cs typeface="Segoe UI Symbol"/>
                        </a:rPr>
                        <a:t>o</a:t>
                      </a:r>
                      <a:endParaRPr sz="16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92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705"/>
                        </a:lnSpc>
                      </a:pPr>
                      <a:r>
                        <a:rPr dirty="0" sz="160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SLA</a:t>
                      </a:r>
                      <a:r>
                        <a:rPr dirty="0" sz="1600" spc="-15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solidFill>
                            <a:srgbClr val="272424"/>
                          </a:solidFill>
                          <a:latin typeface="Arial"/>
                          <a:cs typeface="Arial"/>
                        </a:rPr>
                        <a:t>intelligence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24915">
                        <a:lnSpc>
                          <a:spcPts val="1610"/>
                        </a:lnSpc>
                      </a:pPr>
                      <a:r>
                        <a:rPr dirty="0" sz="1600" spc="400">
                          <a:latin typeface="Segoe UI Symbol"/>
                          <a:cs typeface="Segoe UI Symbol"/>
                        </a:rPr>
                        <a:t>o</a:t>
                      </a:r>
                      <a:endParaRPr sz="16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0"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40080">
                        <a:lnSpc>
                          <a:spcPts val="1610"/>
                        </a:lnSpc>
                      </a:pPr>
                      <a:r>
                        <a:rPr dirty="0" sz="1600" spc="-580">
                          <a:latin typeface="Segoe UI Symbol"/>
                          <a:cs typeface="Segoe UI Symbol"/>
                        </a:rPr>
                        <a:t>❌</a:t>
                      </a:r>
                      <a:endParaRPr sz="16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0"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22300">
                        <a:lnSpc>
                          <a:spcPts val="1610"/>
                        </a:lnSpc>
                      </a:pPr>
                      <a:r>
                        <a:rPr dirty="0" sz="1600" spc="-580">
                          <a:latin typeface="Segoe UI Symbol"/>
                          <a:cs typeface="Segoe UI Symbol"/>
                        </a:rPr>
                        <a:t>❌</a:t>
                      </a:r>
                      <a:endParaRPr sz="16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0"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92735">
                        <a:lnSpc>
                          <a:spcPts val="1685"/>
                        </a:lnSpc>
                      </a:pPr>
                      <a:r>
                        <a:rPr dirty="0" sz="1600" spc="-819">
                          <a:latin typeface="Segoe UI Emoji"/>
                          <a:cs typeface="Segoe UI Emoji"/>
                        </a:rPr>
                        <a:t>⚠</a:t>
                      </a:r>
                      <a:endParaRPr sz="1600">
                        <a:latin typeface="Segoe UI Emoji"/>
                        <a:cs typeface="Segoe UI Emoji"/>
                      </a:endParaRPr>
                    </a:p>
                  </a:txBody>
                  <a:tcPr marL="0" marR="0" marB="0" marT="0"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>
                        <a:alpha val="3921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6" name="object 16" descr=""/>
          <p:cNvSpPr/>
          <p:nvPr/>
        </p:nvSpPr>
        <p:spPr>
          <a:xfrm>
            <a:off x="620316" y="4258093"/>
            <a:ext cx="13502640" cy="268605"/>
          </a:xfrm>
          <a:custGeom>
            <a:avLst/>
            <a:gdLst/>
            <a:ahLst/>
            <a:cxnLst/>
            <a:rect l="l" t="t" r="r" b="b"/>
            <a:pathLst>
              <a:path w="13502640" h="268604">
                <a:moveTo>
                  <a:pt x="13502640" y="0"/>
                </a:moveTo>
                <a:lnTo>
                  <a:pt x="0" y="0"/>
                </a:lnTo>
                <a:lnTo>
                  <a:pt x="0" y="268122"/>
                </a:lnTo>
                <a:lnTo>
                  <a:pt x="13502640" y="268122"/>
                </a:lnTo>
                <a:lnTo>
                  <a:pt x="13502640" y="0"/>
                </a:lnTo>
                <a:close/>
              </a:path>
            </a:pathLst>
          </a:custGeom>
          <a:solidFill>
            <a:srgbClr val="000000">
              <a:alpha val="392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536713" y="6021527"/>
            <a:ext cx="11807825" cy="323215"/>
          </a:xfrm>
          <a:prstGeom prst="rect">
            <a:avLst/>
          </a:prstGeom>
          <a:solidFill>
            <a:srgbClr val="5B9BD4"/>
          </a:solidFill>
        </p:spPr>
        <p:txBody>
          <a:bodyPr wrap="square" lIns="0" tIns="4191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30"/>
              </a:spcBef>
              <a:tabLst>
                <a:tab pos="5995035" algn="l"/>
              </a:tabLst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Global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[$12.58B+]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	Customer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Acquisition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(CAC)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[</a:t>
            </a:r>
            <a:r>
              <a:rPr dirty="0" sz="1400" spc="-10" b="1">
                <a:solidFill>
                  <a:srgbClr val="FFFFFF"/>
                </a:solidFill>
                <a:latin typeface="Calibri"/>
                <a:cs typeface="Calibri"/>
              </a:rPr>
              <a:t>₹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75K]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15453" y="6358166"/>
            <a:ext cx="5222240" cy="325120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70"/>
              </a:spcBef>
            </a:pPr>
            <a:r>
              <a:rPr dirty="0" sz="1050">
                <a:solidFill>
                  <a:srgbClr val="272424"/>
                </a:solidFill>
                <a:latin typeface="Arial"/>
                <a:cs typeface="Arial"/>
              </a:rPr>
              <a:t>Valued</a:t>
            </a:r>
            <a:r>
              <a:rPr dirty="0" sz="1050" spc="-1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272424"/>
                </a:solidFill>
                <a:latin typeface="Arial"/>
                <a:cs typeface="Arial"/>
              </a:rPr>
              <a:t>at</a:t>
            </a:r>
            <a:r>
              <a:rPr dirty="0" sz="1050" spc="-1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 spc="-20" b="1">
                <a:solidFill>
                  <a:srgbClr val="272424"/>
                </a:solidFill>
                <a:latin typeface="Arial"/>
                <a:cs typeface="Arial"/>
              </a:rPr>
              <a:t>$12.58-</a:t>
            </a:r>
            <a:r>
              <a:rPr dirty="0" sz="1050" b="1">
                <a:solidFill>
                  <a:srgbClr val="272424"/>
                </a:solidFill>
                <a:latin typeface="Arial"/>
                <a:cs typeface="Arial"/>
              </a:rPr>
              <a:t>13.01</a:t>
            </a:r>
            <a:r>
              <a:rPr dirty="0" sz="1050" spc="-1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272424"/>
                </a:solidFill>
                <a:latin typeface="Arial"/>
                <a:cs typeface="Arial"/>
              </a:rPr>
              <a:t>billion</a:t>
            </a:r>
            <a:r>
              <a:rPr dirty="0" sz="1050" spc="-1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272424"/>
                </a:solidFill>
                <a:latin typeface="Arial"/>
                <a:cs typeface="Arial"/>
              </a:rPr>
              <a:t>in</a:t>
            </a:r>
            <a:r>
              <a:rPr dirty="0" sz="1050" spc="-1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272424"/>
                </a:solidFill>
                <a:latin typeface="Arial"/>
                <a:cs typeface="Arial"/>
              </a:rPr>
              <a:t>2024,</a:t>
            </a:r>
            <a:r>
              <a:rPr dirty="0" sz="1050" spc="-1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272424"/>
                </a:solidFill>
                <a:latin typeface="Arial"/>
                <a:cs typeface="Arial"/>
              </a:rPr>
              <a:t>projected</a:t>
            </a:r>
            <a:r>
              <a:rPr dirty="0" sz="1050" spc="-1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272424"/>
                </a:solidFill>
                <a:latin typeface="Arial"/>
                <a:cs typeface="Arial"/>
              </a:rPr>
              <a:t>to</a:t>
            </a:r>
            <a:r>
              <a:rPr dirty="0" sz="1050" spc="-1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272424"/>
                </a:solidFill>
                <a:latin typeface="Arial"/>
                <a:cs typeface="Arial"/>
              </a:rPr>
              <a:t>reach</a:t>
            </a:r>
            <a:r>
              <a:rPr dirty="0" sz="1050" spc="-1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 spc="-20" b="1">
                <a:solidFill>
                  <a:srgbClr val="272424"/>
                </a:solidFill>
                <a:latin typeface="Arial"/>
                <a:cs typeface="Arial"/>
              </a:rPr>
              <a:t>$73.99-</a:t>
            </a:r>
            <a:r>
              <a:rPr dirty="0" sz="1050" b="1">
                <a:solidFill>
                  <a:srgbClr val="272424"/>
                </a:solidFill>
                <a:latin typeface="Arial"/>
                <a:cs typeface="Arial"/>
              </a:rPr>
              <a:t>83.85</a:t>
            </a:r>
            <a:r>
              <a:rPr dirty="0" sz="1050" spc="-1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272424"/>
                </a:solidFill>
                <a:latin typeface="Arial"/>
                <a:cs typeface="Arial"/>
              </a:rPr>
              <a:t>billion</a:t>
            </a:r>
            <a:r>
              <a:rPr dirty="0" sz="1050" spc="-1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272424"/>
                </a:solidFill>
                <a:latin typeface="Arial"/>
                <a:cs typeface="Arial"/>
              </a:rPr>
              <a:t>by</a:t>
            </a:r>
            <a:r>
              <a:rPr dirty="0" sz="1050" spc="-1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 spc="-20">
                <a:solidFill>
                  <a:srgbClr val="272424"/>
                </a:solidFill>
                <a:latin typeface="Arial"/>
                <a:cs typeface="Arial"/>
              </a:rPr>
              <a:t>2032 </a:t>
            </a:r>
            <a:r>
              <a:rPr dirty="0" sz="1050">
                <a:solidFill>
                  <a:srgbClr val="272424"/>
                </a:solidFill>
                <a:latin typeface="Arial"/>
                <a:cs typeface="Arial"/>
              </a:rPr>
              <a:t>(Source:</a:t>
            </a:r>
            <a:r>
              <a:rPr dirty="0" sz="1050" spc="-3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272424"/>
                </a:solidFill>
                <a:latin typeface="Arial"/>
                <a:cs typeface="Arial"/>
              </a:rPr>
              <a:t>Grand</a:t>
            </a:r>
            <a:r>
              <a:rPr dirty="0" sz="1050" spc="-3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272424"/>
                </a:solidFill>
                <a:latin typeface="Arial"/>
                <a:cs typeface="Arial"/>
              </a:rPr>
              <a:t>View</a:t>
            </a:r>
            <a:r>
              <a:rPr dirty="0" sz="105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272424"/>
                </a:solidFill>
                <a:latin typeface="Arial"/>
                <a:cs typeface="Arial"/>
              </a:rPr>
              <a:t>Research,</a:t>
            </a:r>
            <a:r>
              <a:rPr dirty="0" sz="1050" spc="-3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272424"/>
                </a:solidFill>
                <a:latin typeface="Arial"/>
                <a:cs typeface="Arial"/>
              </a:rPr>
              <a:t>2024).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519302" y="6374739"/>
            <a:ext cx="406971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272424"/>
                </a:solidFill>
                <a:latin typeface="Arial"/>
                <a:cs typeface="Arial"/>
              </a:rPr>
              <a:t>Estimated</a:t>
            </a:r>
            <a:r>
              <a:rPr dirty="0" sz="1050" spc="-1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272424"/>
                </a:solidFill>
                <a:latin typeface="Arial"/>
                <a:cs typeface="Arial"/>
              </a:rPr>
              <a:t>for</a:t>
            </a:r>
            <a:r>
              <a:rPr dirty="0" sz="1050" spc="-1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272424"/>
                </a:solidFill>
                <a:latin typeface="Arial"/>
                <a:cs typeface="Arial"/>
              </a:rPr>
              <a:t>enterprise </a:t>
            </a:r>
            <a:r>
              <a:rPr dirty="0" sz="1050">
                <a:solidFill>
                  <a:srgbClr val="272424"/>
                </a:solidFill>
                <a:latin typeface="Arial"/>
                <a:cs typeface="Arial"/>
              </a:rPr>
              <a:t>clients</a:t>
            </a:r>
            <a:r>
              <a:rPr dirty="0" sz="1050" spc="-1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272424"/>
                </a:solidFill>
                <a:latin typeface="Arial"/>
                <a:cs typeface="Arial"/>
              </a:rPr>
              <a:t>(Source:</a:t>
            </a:r>
            <a:r>
              <a:rPr dirty="0" sz="1050" spc="-1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272424"/>
                </a:solidFill>
                <a:latin typeface="Arial"/>
                <a:cs typeface="Arial"/>
              </a:rPr>
              <a:t>Industry</a:t>
            </a:r>
            <a:r>
              <a:rPr dirty="0" sz="1050" spc="-10">
                <a:solidFill>
                  <a:srgbClr val="272424"/>
                </a:solidFill>
                <a:latin typeface="Arial"/>
                <a:cs typeface="Arial"/>
              </a:rPr>
              <a:t> Benchmark,</a:t>
            </a:r>
            <a:r>
              <a:rPr dirty="0" sz="1050" spc="-1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272424"/>
                </a:solidFill>
                <a:latin typeface="Arial"/>
                <a:cs typeface="Arial"/>
              </a:rPr>
              <a:t>2024).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15453" y="6786219"/>
            <a:ext cx="4091304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latin typeface="Arial"/>
                <a:cs typeface="Arial"/>
              </a:rPr>
              <a:t>Growing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at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 spc="-10" b="1">
                <a:latin typeface="Arial"/>
                <a:cs typeface="Arial"/>
              </a:rPr>
              <a:t>23.2-</a:t>
            </a:r>
            <a:r>
              <a:rPr dirty="0" sz="1050" b="1">
                <a:latin typeface="Arial"/>
                <a:cs typeface="Arial"/>
              </a:rPr>
              <a:t>24.92%</a:t>
            </a:r>
            <a:r>
              <a:rPr dirty="0" sz="1050" spc="-4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CAGR</a:t>
            </a:r>
            <a:r>
              <a:rPr dirty="0" sz="1050" spc="-40" b="1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(Source: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MarketsandMarkets,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2024).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519302" y="6786219"/>
            <a:ext cx="389953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272424"/>
                </a:solidFill>
                <a:latin typeface="Arial"/>
                <a:cs typeface="Arial"/>
              </a:rPr>
              <a:t>Payback</a:t>
            </a:r>
            <a:r>
              <a:rPr dirty="0" sz="1050" spc="-3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272424"/>
                </a:solidFill>
                <a:latin typeface="Arial"/>
                <a:cs typeface="Arial"/>
              </a:rPr>
              <a:t>period:</a:t>
            </a:r>
            <a:r>
              <a:rPr dirty="0" sz="105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272424"/>
                </a:solidFill>
                <a:latin typeface="Arial"/>
                <a:cs typeface="Arial"/>
              </a:rPr>
              <a:t>6-</a:t>
            </a:r>
            <a:r>
              <a:rPr dirty="0" sz="1050" b="1">
                <a:solidFill>
                  <a:srgbClr val="272424"/>
                </a:solidFill>
                <a:latin typeface="Arial"/>
                <a:cs typeface="Arial"/>
              </a:rPr>
              <a:t>9</a:t>
            </a:r>
            <a:r>
              <a:rPr dirty="0" sz="1050" spc="-3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272424"/>
                </a:solidFill>
                <a:latin typeface="Arial"/>
                <a:cs typeface="Arial"/>
              </a:rPr>
              <a:t>months</a:t>
            </a:r>
            <a:r>
              <a:rPr dirty="0" sz="1050" spc="-3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272424"/>
                </a:solidFill>
                <a:latin typeface="Arial"/>
                <a:cs typeface="Arial"/>
              </a:rPr>
              <a:t>(Source:</a:t>
            </a:r>
            <a:r>
              <a:rPr dirty="0" sz="1050" spc="-3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272424"/>
                </a:solidFill>
                <a:latin typeface="Arial"/>
                <a:cs typeface="Arial"/>
              </a:rPr>
              <a:t>Internal</a:t>
            </a:r>
            <a:r>
              <a:rPr dirty="0" sz="105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272424"/>
                </a:solidFill>
                <a:latin typeface="Arial"/>
                <a:cs typeface="Arial"/>
              </a:rPr>
              <a:t>Projections,</a:t>
            </a:r>
            <a:r>
              <a:rPr dirty="0" sz="1050" spc="-3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272424"/>
                </a:solidFill>
                <a:latin typeface="Arial"/>
                <a:cs typeface="Arial"/>
              </a:rPr>
              <a:t>2024).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15453" y="7197699"/>
            <a:ext cx="353949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latin typeface="Arial"/>
                <a:cs typeface="Arial"/>
              </a:rPr>
              <a:t>Indian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Support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Market: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 b="1">
                <a:latin typeface="Calibri"/>
                <a:cs typeface="Calibri"/>
              </a:rPr>
              <a:t>₹</a:t>
            </a:r>
            <a:r>
              <a:rPr dirty="0" sz="1050" b="1">
                <a:latin typeface="Arial"/>
                <a:cs typeface="Arial"/>
              </a:rPr>
              <a:t>8,000</a:t>
            </a:r>
            <a:r>
              <a:rPr dirty="0" sz="1050" spc="-3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Cr+</a:t>
            </a:r>
            <a:r>
              <a:rPr dirty="0" sz="1050">
                <a:latin typeface="Arial"/>
                <a:cs typeface="Arial"/>
              </a:rPr>
              <a:t>,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growing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at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15%</a:t>
            </a:r>
            <a:r>
              <a:rPr dirty="0" sz="1050" spc="-35" b="1">
                <a:latin typeface="Arial"/>
                <a:cs typeface="Arial"/>
              </a:rPr>
              <a:t> </a:t>
            </a:r>
            <a:r>
              <a:rPr dirty="0" sz="1050" spc="-10" b="1">
                <a:latin typeface="Arial"/>
                <a:cs typeface="Arial"/>
              </a:rPr>
              <a:t>CAGR</a:t>
            </a:r>
            <a:r>
              <a:rPr dirty="0" sz="1050" spc="-1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15453" y="7622832"/>
            <a:ext cx="474345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latin typeface="Arial"/>
                <a:cs typeface="Arial"/>
              </a:rPr>
              <a:t>Target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segment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(SMEs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&amp;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Enterprises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with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50+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support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agents)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represents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 spc="-20" b="1">
                <a:latin typeface="Arial"/>
                <a:cs typeface="Arial"/>
              </a:rPr>
              <a:t>40%</a:t>
            </a:r>
            <a:r>
              <a:rPr dirty="0" sz="1050" spc="-2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112" y="-22453"/>
            <a:ext cx="635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0000"/>
                </a:solidFill>
                <a:latin typeface="Calibri"/>
                <a:cs typeface="Calibri"/>
              </a:rPr>
              <a:t>Protected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300" y="155915"/>
            <a:ext cx="1045146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99185" algn="l"/>
                <a:tab pos="4882515" algn="l"/>
                <a:tab pos="5565775" algn="l"/>
                <a:tab pos="8233409" algn="l"/>
              </a:tabLst>
            </a:pPr>
            <a:r>
              <a:rPr dirty="0" sz="4400" spc="-25"/>
              <a:t>Our</a:t>
            </a:r>
            <a:r>
              <a:rPr dirty="0" sz="4400"/>
              <a:t>	</a:t>
            </a:r>
            <a:r>
              <a:rPr dirty="0" sz="4400" spc="-10"/>
              <a:t>Differentiators:</a:t>
            </a:r>
            <a:r>
              <a:rPr dirty="0" sz="4400"/>
              <a:t>	</a:t>
            </a:r>
            <a:r>
              <a:rPr dirty="0" sz="4400" spc="-25"/>
              <a:t>AI</a:t>
            </a:r>
            <a:r>
              <a:rPr dirty="0" sz="4400"/>
              <a:t>	</a:t>
            </a:r>
            <a:r>
              <a:rPr dirty="0" sz="4400" spc="-10"/>
              <a:t>Complaint</a:t>
            </a:r>
            <a:r>
              <a:rPr dirty="0" sz="4400"/>
              <a:t>	</a:t>
            </a:r>
            <a:r>
              <a:rPr dirty="0" sz="4400" spc="-10"/>
              <a:t>Resolver</a:t>
            </a:r>
            <a:endParaRPr sz="44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964" y="1049414"/>
            <a:ext cx="3222066" cy="1937143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32643" y="1216313"/>
            <a:ext cx="3041650" cy="1473200"/>
          </a:xfrm>
          <a:prstGeom prst="rect">
            <a:avLst/>
          </a:prstGeom>
        </p:spPr>
        <p:txBody>
          <a:bodyPr wrap="square" lIns="0" tIns="104775" rIns="0" bIns="0" rtlCol="0" vert="horz">
            <a:spAutoFit/>
          </a:bodyPr>
          <a:lstStyle/>
          <a:p>
            <a:pPr marL="12700" indent="170815">
              <a:lnSpc>
                <a:spcPct val="100000"/>
              </a:lnSpc>
              <a:spcBef>
                <a:spcPts val="825"/>
              </a:spcBef>
            </a:pPr>
            <a:r>
              <a:rPr dirty="0" u="sng" sz="19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Multi-</a:t>
            </a:r>
            <a:r>
              <a:rPr dirty="0" u="sng" sz="19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Agent</a:t>
            </a:r>
            <a:r>
              <a:rPr dirty="0" u="sng" sz="19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9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Orchestration</a:t>
            </a:r>
            <a:endParaRPr sz="1900">
              <a:latin typeface="Arial"/>
              <a:cs typeface="Arial"/>
            </a:endParaRPr>
          </a:p>
          <a:p>
            <a:pPr marL="12700" marR="38735">
              <a:lnSpc>
                <a:spcPts val="1730"/>
              </a:lnSpc>
              <a:spcBef>
                <a:spcPts val="830"/>
              </a:spcBef>
            </a:pP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40%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faster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resolution,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30%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fewer escalations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1730"/>
              </a:lnSpc>
              <a:spcBef>
                <a:spcPts val="66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Reduces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operational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costs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Arial"/>
                <a:cs typeface="Arial"/>
              </a:rPr>
              <a:t>20-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30%</a:t>
            </a:r>
            <a:r>
              <a:rPr dirty="0" sz="16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(Source:</a:t>
            </a:r>
            <a:r>
              <a:rPr dirty="0" sz="16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Gartner,</a:t>
            </a:r>
            <a:r>
              <a:rPr dirty="0" sz="16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2023)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3952443" y="995061"/>
            <a:ext cx="3222625" cy="1938655"/>
            <a:chOff x="3952443" y="995061"/>
            <a:chExt cx="3222625" cy="193865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2443" y="995061"/>
              <a:ext cx="3222066" cy="193862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228918" y="1457253"/>
              <a:ext cx="2669540" cy="0"/>
            </a:xfrm>
            <a:custGeom>
              <a:avLst/>
              <a:gdLst/>
              <a:ahLst/>
              <a:cxnLst/>
              <a:rect l="l" t="t" r="r" b="b"/>
              <a:pathLst>
                <a:path w="2669540" h="0">
                  <a:moveTo>
                    <a:pt x="0" y="0"/>
                  </a:moveTo>
                  <a:lnTo>
                    <a:pt x="2669467" y="0"/>
                  </a:lnTo>
                </a:path>
              </a:pathLst>
            </a:custGeom>
            <a:ln w="134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4012133" y="1071493"/>
            <a:ext cx="3088640" cy="1637664"/>
          </a:xfrm>
          <a:prstGeom prst="rect">
            <a:avLst/>
          </a:prstGeom>
        </p:spPr>
        <p:txBody>
          <a:bodyPr wrap="square" lIns="0" tIns="123190" rIns="0" bIns="0" rtlCol="0" vert="horz">
            <a:spAutoFit/>
          </a:bodyPr>
          <a:lstStyle/>
          <a:p>
            <a:pPr marL="216535">
              <a:lnSpc>
                <a:spcPct val="100000"/>
              </a:lnSpc>
              <a:spcBef>
                <a:spcPts val="970"/>
              </a:spcBef>
            </a:pPr>
            <a:r>
              <a:rPr dirty="0" sz="1900">
                <a:solidFill>
                  <a:srgbClr val="FFFFFF"/>
                </a:solidFill>
                <a:latin typeface="Arial"/>
                <a:cs typeface="Arial"/>
              </a:rPr>
              <a:t>End</a:t>
            </a:r>
            <a:r>
              <a:rPr dirty="0" sz="19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9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FFFFFF"/>
                </a:solidFill>
                <a:latin typeface="Arial"/>
                <a:cs typeface="Arial"/>
              </a:rPr>
              <a:t>End</a:t>
            </a:r>
            <a:r>
              <a:rPr dirty="0" sz="19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70%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automation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routine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tasks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510"/>
              </a:lnSpc>
              <a:spcBef>
                <a:spcPts val="61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ROI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2.5x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within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three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years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(Source: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McKinsey,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2024)</a:t>
            </a:r>
            <a:endParaRPr sz="1400">
              <a:latin typeface="Arial"/>
              <a:cs typeface="Arial"/>
            </a:endParaRPr>
          </a:p>
          <a:p>
            <a:pPr marL="12700" marR="36195">
              <a:lnSpc>
                <a:spcPts val="1510"/>
              </a:lnSpc>
              <a:spcBef>
                <a:spcPts val="59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Leads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14%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agent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productivity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increase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(Source: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Stanford-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MIT,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2024)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7561504" y="1048670"/>
            <a:ext cx="3222625" cy="1938655"/>
            <a:chOff x="7561504" y="1048670"/>
            <a:chExt cx="3222625" cy="1938655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1504" y="1048670"/>
              <a:ext cx="3222066" cy="193862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7785072" y="1377513"/>
              <a:ext cx="2775585" cy="0"/>
            </a:xfrm>
            <a:custGeom>
              <a:avLst/>
              <a:gdLst/>
              <a:ahLst/>
              <a:cxnLst/>
              <a:rect l="l" t="t" r="r" b="b"/>
              <a:pathLst>
                <a:path w="2775584" h="0">
                  <a:moveTo>
                    <a:pt x="0" y="0"/>
                  </a:moveTo>
                  <a:lnTo>
                    <a:pt x="2775282" y="0"/>
                  </a:lnTo>
                </a:path>
              </a:pathLst>
            </a:custGeom>
            <a:ln w="134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7621193" y="991752"/>
            <a:ext cx="3095625" cy="1637664"/>
          </a:xfrm>
          <a:prstGeom prst="rect">
            <a:avLst/>
          </a:prstGeom>
        </p:spPr>
        <p:txBody>
          <a:bodyPr wrap="square" lIns="0" tIns="123190" rIns="0" bIns="0" rtlCol="0" vert="horz">
            <a:spAutoFit/>
          </a:bodyPr>
          <a:lstStyle/>
          <a:p>
            <a:pPr marL="163830">
              <a:lnSpc>
                <a:spcPct val="100000"/>
              </a:lnSpc>
              <a:spcBef>
                <a:spcPts val="970"/>
              </a:spcBef>
            </a:pPr>
            <a:r>
              <a:rPr dirty="0" sz="1900">
                <a:solidFill>
                  <a:srgbClr val="FFFFFF"/>
                </a:solidFill>
                <a:latin typeface="Arial"/>
                <a:cs typeface="Arial"/>
              </a:rPr>
              <a:t>Cross-</a:t>
            </a:r>
            <a:r>
              <a:rPr dirty="0" sz="19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FFFFFF"/>
                </a:solidFill>
                <a:latin typeface="Arial"/>
                <a:cs typeface="Arial"/>
              </a:rPr>
              <a:t>CRM</a:t>
            </a:r>
            <a:r>
              <a:rPr dirty="0" sz="19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Arial"/>
                <a:cs typeface="Arial"/>
              </a:rPr>
              <a:t>Compatibility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Integrates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major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CRM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60%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faster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time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510"/>
              </a:lnSpc>
              <a:spcBef>
                <a:spcPts val="61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Contributes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60%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cost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reduction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(Source: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Gartner, 2024)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11105769" y="1048670"/>
            <a:ext cx="3222625" cy="1938655"/>
            <a:chOff x="11105769" y="1048670"/>
            <a:chExt cx="3222625" cy="1938655"/>
          </a:xfrm>
        </p:grpSpPr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05769" y="1048670"/>
              <a:ext cx="3222066" cy="1938629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1178171" y="1247211"/>
              <a:ext cx="1938655" cy="260985"/>
            </a:xfrm>
            <a:custGeom>
              <a:avLst/>
              <a:gdLst/>
              <a:ahLst/>
              <a:cxnLst/>
              <a:rect l="l" t="t" r="r" b="b"/>
              <a:pathLst>
                <a:path w="1938655" h="260984">
                  <a:moveTo>
                    <a:pt x="0" y="0"/>
                  </a:moveTo>
                  <a:lnTo>
                    <a:pt x="1938045" y="0"/>
                  </a:lnTo>
                </a:path>
                <a:path w="1938655" h="260984">
                  <a:moveTo>
                    <a:pt x="0" y="260603"/>
                  </a:moveTo>
                  <a:lnTo>
                    <a:pt x="1623110" y="260603"/>
                  </a:lnTo>
                </a:path>
              </a:pathLst>
            </a:custGeom>
            <a:ln w="134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1165471" y="971862"/>
            <a:ext cx="3028950" cy="205486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12700" marR="1071245">
              <a:lnSpc>
                <a:spcPts val="2050"/>
              </a:lnSpc>
              <a:spcBef>
                <a:spcPts val="360"/>
              </a:spcBef>
            </a:pPr>
            <a:r>
              <a:rPr dirty="0" sz="1900" spc="-10">
                <a:solidFill>
                  <a:srgbClr val="FFFFFF"/>
                </a:solidFill>
                <a:latin typeface="Arial"/>
                <a:cs typeface="Arial"/>
              </a:rPr>
              <a:t>Built-</a:t>
            </a:r>
            <a:r>
              <a:rPr dirty="0" sz="19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9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FFFFFF"/>
                </a:solidFill>
                <a:latin typeface="Arial"/>
                <a:cs typeface="Arial"/>
              </a:rPr>
              <a:t>empathy</a:t>
            </a:r>
            <a:r>
              <a:rPr dirty="0" sz="1900" spc="-50">
                <a:solidFill>
                  <a:srgbClr val="FFFFFF"/>
                </a:solidFill>
                <a:latin typeface="Arial"/>
                <a:cs typeface="Arial"/>
              </a:rPr>
              <a:t> + </a:t>
            </a:r>
            <a:r>
              <a:rPr dirty="0" sz="1900" spc="-10">
                <a:solidFill>
                  <a:srgbClr val="FFFFFF"/>
                </a:solidFill>
                <a:latin typeface="Arial"/>
                <a:cs typeface="Arial"/>
              </a:rPr>
              <a:t>personalization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20%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increase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positive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sentiment</a:t>
            </a:r>
            <a:endParaRPr sz="1400">
              <a:latin typeface="Arial"/>
              <a:cs typeface="Arial"/>
            </a:endParaRPr>
          </a:p>
          <a:p>
            <a:pPr marL="12700" marR="201295">
              <a:lnSpc>
                <a:spcPts val="1510"/>
              </a:lnSpc>
              <a:spcBef>
                <a:spcPts val="615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Boosts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satisfaction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15-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20%</a:t>
            </a:r>
            <a:r>
              <a:rPr dirty="0" sz="1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(Source: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Accenture,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2023)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510"/>
              </a:lnSpc>
              <a:spcBef>
                <a:spcPts val="59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handle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equivalent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workload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700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full-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agents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•(Source: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Klarna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case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study,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2024)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60264" y="3362909"/>
            <a:ext cx="22574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Pricing</a:t>
            </a:r>
            <a:r>
              <a:rPr dirty="0" u="sng" sz="14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&amp;</a:t>
            </a:r>
            <a:r>
              <a:rPr dirty="0" u="sng" sz="14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ROI</a:t>
            </a:r>
            <a:r>
              <a:rPr dirty="0" u="sng" sz="14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Comparison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429812" y="3687902"/>
            <a:ext cx="5241925" cy="1530350"/>
            <a:chOff x="429812" y="3687902"/>
            <a:chExt cx="5241925" cy="1530350"/>
          </a:xfrm>
        </p:grpSpPr>
        <p:sp>
          <p:nvSpPr>
            <p:cNvPr id="20" name="object 20" descr=""/>
            <p:cNvSpPr/>
            <p:nvPr/>
          </p:nvSpPr>
          <p:spPr>
            <a:xfrm>
              <a:off x="433622" y="3691712"/>
              <a:ext cx="5234305" cy="1522730"/>
            </a:xfrm>
            <a:custGeom>
              <a:avLst/>
              <a:gdLst/>
              <a:ahLst/>
              <a:cxnLst/>
              <a:rect l="l" t="t" r="r" b="b"/>
              <a:pathLst>
                <a:path w="5234305" h="1522729">
                  <a:moveTo>
                    <a:pt x="5188254" y="0"/>
                  </a:moveTo>
                  <a:lnTo>
                    <a:pt x="45896" y="0"/>
                  </a:lnTo>
                  <a:lnTo>
                    <a:pt x="28103" y="3630"/>
                  </a:lnTo>
                  <a:lnTo>
                    <a:pt x="13506" y="13504"/>
                  </a:lnTo>
                  <a:lnTo>
                    <a:pt x="3630" y="28101"/>
                  </a:lnTo>
                  <a:lnTo>
                    <a:pt x="0" y="45897"/>
                  </a:lnTo>
                  <a:lnTo>
                    <a:pt x="0" y="1476387"/>
                  </a:lnTo>
                  <a:lnTo>
                    <a:pt x="3630" y="1494183"/>
                  </a:lnTo>
                  <a:lnTo>
                    <a:pt x="13506" y="1508780"/>
                  </a:lnTo>
                  <a:lnTo>
                    <a:pt x="28103" y="1518655"/>
                  </a:lnTo>
                  <a:lnTo>
                    <a:pt x="45896" y="1522285"/>
                  </a:lnTo>
                  <a:lnTo>
                    <a:pt x="5188254" y="1522285"/>
                  </a:lnTo>
                  <a:lnTo>
                    <a:pt x="5206050" y="1518655"/>
                  </a:lnTo>
                  <a:lnTo>
                    <a:pt x="5220647" y="1508780"/>
                  </a:lnTo>
                  <a:lnTo>
                    <a:pt x="5230522" y="1494183"/>
                  </a:lnTo>
                  <a:lnTo>
                    <a:pt x="5234152" y="1476387"/>
                  </a:lnTo>
                  <a:lnTo>
                    <a:pt x="5234152" y="45897"/>
                  </a:lnTo>
                  <a:lnTo>
                    <a:pt x="5230522" y="28101"/>
                  </a:lnTo>
                  <a:lnTo>
                    <a:pt x="5220647" y="13504"/>
                  </a:lnTo>
                  <a:lnTo>
                    <a:pt x="5206050" y="3630"/>
                  </a:lnTo>
                  <a:lnTo>
                    <a:pt x="518825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33622" y="3691712"/>
              <a:ext cx="5234305" cy="1522730"/>
            </a:xfrm>
            <a:custGeom>
              <a:avLst/>
              <a:gdLst/>
              <a:ahLst/>
              <a:cxnLst/>
              <a:rect l="l" t="t" r="r" b="b"/>
              <a:pathLst>
                <a:path w="5234305" h="1522729">
                  <a:moveTo>
                    <a:pt x="0" y="45897"/>
                  </a:moveTo>
                  <a:lnTo>
                    <a:pt x="3630" y="28101"/>
                  </a:lnTo>
                  <a:lnTo>
                    <a:pt x="13506" y="13504"/>
                  </a:lnTo>
                  <a:lnTo>
                    <a:pt x="28103" y="3630"/>
                  </a:lnTo>
                  <a:lnTo>
                    <a:pt x="45896" y="0"/>
                  </a:lnTo>
                  <a:lnTo>
                    <a:pt x="5188254" y="0"/>
                  </a:lnTo>
                  <a:lnTo>
                    <a:pt x="5206050" y="3630"/>
                  </a:lnTo>
                  <a:lnTo>
                    <a:pt x="5220647" y="13504"/>
                  </a:lnTo>
                  <a:lnTo>
                    <a:pt x="5230522" y="28101"/>
                  </a:lnTo>
                  <a:lnTo>
                    <a:pt x="5234152" y="45897"/>
                  </a:lnTo>
                  <a:lnTo>
                    <a:pt x="5234152" y="1476387"/>
                  </a:lnTo>
                  <a:lnTo>
                    <a:pt x="5230522" y="1494183"/>
                  </a:lnTo>
                  <a:lnTo>
                    <a:pt x="5220647" y="1508780"/>
                  </a:lnTo>
                  <a:lnTo>
                    <a:pt x="5206050" y="1518655"/>
                  </a:lnTo>
                  <a:lnTo>
                    <a:pt x="5188254" y="1522285"/>
                  </a:lnTo>
                  <a:lnTo>
                    <a:pt x="45896" y="1522285"/>
                  </a:lnTo>
                  <a:lnTo>
                    <a:pt x="28103" y="1518655"/>
                  </a:lnTo>
                  <a:lnTo>
                    <a:pt x="13506" y="1508780"/>
                  </a:lnTo>
                  <a:lnTo>
                    <a:pt x="3630" y="1494183"/>
                  </a:lnTo>
                  <a:lnTo>
                    <a:pt x="0" y="1476387"/>
                  </a:lnTo>
                  <a:lnTo>
                    <a:pt x="0" y="45897"/>
                  </a:lnTo>
                  <a:close/>
                </a:path>
              </a:pathLst>
            </a:custGeom>
            <a:ln w="7619">
              <a:solidFill>
                <a:srgbClr val="C5BCD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547974" y="3795331"/>
            <a:ext cx="18675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272424"/>
                </a:solidFill>
                <a:latin typeface="Arial"/>
                <a:cs typeface="Arial"/>
              </a:rPr>
              <a:t>Total</a:t>
            </a:r>
            <a:r>
              <a:rPr dirty="0" sz="1000" spc="-2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272424"/>
                </a:solidFill>
                <a:latin typeface="Arial"/>
                <a:cs typeface="Arial"/>
              </a:rPr>
              <a:t>Cost</a:t>
            </a:r>
            <a:r>
              <a:rPr dirty="0" sz="1000" spc="-2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272424"/>
                </a:solidFill>
                <a:latin typeface="Arial"/>
                <a:cs typeface="Arial"/>
              </a:rPr>
              <a:t>of</a:t>
            </a:r>
            <a:r>
              <a:rPr dirty="0" sz="1000" spc="-2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272424"/>
                </a:solidFill>
                <a:latin typeface="Arial"/>
                <a:cs typeface="Arial"/>
              </a:rPr>
              <a:t>Ownership</a:t>
            </a:r>
            <a:r>
              <a:rPr dirty="0" sz="1000" spc="-2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272424"/>
                </a:solidFill>
                <a:latin typeface="Arial"/>
                <a:cs typeface="Arial"/>
              </a:rPr>
              <a:t>(TCO)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41879" y="3942714"/>
            <a:ext cx="4462145" cy="1000125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348615" indent="-342900">
              <a:lnSpc>
                <a:spcPct val="100000"/>
              </a:lnSpc>
              <a:spcBef>
                <a:spcPts val="270"/>
              </a:spcBef>
              <a:buChar char="•"/>
              <a:tabLst>
                <a:tab pos="348615" algn="l"/>
              </a:tabLst>
            </a:pP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Starting</a:t>
            </a:r>
            <a:r>
              <a:rPr dirty="0" sz="1000" spc="-3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at</a:t>
            </a:r>
            <a:r>
              <a:rPr dirty="0" sz="10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272424"/>
                </a:solidFill>
                <a:latin typeface="Calibri"/>
                <a:cs typeface="Calibri"/>
              </a:rPr>
              <a:t>₹</a:t>
            </a:r>
            <a:r>
              <a:rPr dirty="0" sz="1000" b="1">
                <a:solidFill>
                  <a:srgbClr val="272424"/>
                </a:solidFill>
                <a:latin typeface="Arial"/>
                <a:cs typeface="Arial"/>
              </a:rPr>
              <a:t>2,500/agent/month</a:t>
            </a:r>
            <a:r>
              <a:rPr dirty="0" sz="1000" spc="-2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(Source:</a:t>
            </a:r>
            <a:r>
              <a:rPr dirty="0" sz="1000" spc="-3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Sherlox,</a:t>
            </a:r>
            <a:r>
              <a:rPr dirty="0" sz="1000" spc="-3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72424"/>
                </a:solidFill>
                <a:latin typeface="Arial"/>
                <a:cs typeface="Arial"/>
              </a:rPr>
              <a:t>2024)</a:t>
            </a:r>
            <a:endParaRPr sz="1000">
              <a:latin typeface="Arial"/>
              <a:cs typeface="Arial"/>
            </a:endParaRPr>
          </a:p>
          <a:p>
            <a:pPr marL="348615" indent="-342900">
              <a:lnSpc>
                <a:spcPct val="100000"/>
              </a:lnSpc>
              <a:spcBef>
                <a:spcPts val="170"/>
              </a:spcBef>
              <a:buChar char="•"/>
              <a:tabLst>
                <a:tab pos="348615" algn="l"/>
              </a:tabLst>
            </a:pP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Cost</a:t>
            </a:r>
            <a:r>
              <a:rPr dirty="0" sz="1000" spc="-2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per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72424"/>
                </a:solidFill>
                <a:latin typeface="Arial"/>
                <a:cs typeface="Arial"/>
              </a:rPr>
              <a:t>AI-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automated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ticket: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272424"/>
                </a:solidFill>
                <a:latin typeface="Arial"/>
                <a:cs typeface="Arial"/>
              </a:rPr>
              <a:t>$3-</a:t>
            </a:r>
            <a:r>
              <a:rPr dirty="0" sz="1000" b="1">
                <a:solidFill>
                  <a:srgbClr val="272424"/>
                </a:solidFill>
                <a:latin typeface="Arial"/>
                <a:cs typeface="Arial"/>
              </a:rPr>
              <a:t>8</a:t>
            </a:r>
            <a:r>
              <a:rPr dirty="0" sz="1000" spc="-2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(vs.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Traditional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support:</a:t>
            </a:r>
            <a:r>
              <a:rPr dirty="0" sz="1000" spc="-2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$15-</a:t>
            </a:r>
            <a:r>
              <a:rPr dirty="0" sz="1000" spc="-10">
                <a:solidFill>
                  <a:srgbClr val="272424"/>
                </a:solidFill>
                <a:latin typeface="Arial"/>
                <a:cs typeface="Arial"/>
              </a:rPr>
              <a:t>25/ticket)</a:t>
            </a:r>
            <a:endParaRPr sz="1000">
              <a:latin typeface="Arial"/>
              <a:cs typeface="Arial"/>
            </a:endParaRPr>
          </a:p>
          <a:p>
            <a:pPr marL="348615" indent="-342900">
              <a:lnSpc>
                <a:spcPct val="100000"/>
              </a:lnSpc>
              <a:spcBef>
                <a:spcPts val="330"/>
              </a:spcBef>
              <a:buChar char="•"/>
              <a:tabLst>
                <a:tab pos="348615" algn="l"/>
              </a:tabLst>
            </a:pP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Typical</a:t>
            </a:r>
            <a:r>
              <a:rPr dirty="0" sz="1000" spc="-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72424"/>
                </a:solidFill>
                <a:latin typeface="Arial"/>
                <a:cs typeface="Arial"/>
              </a:rPr>
              <a:t>break-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even: </a:t>
            </a:r>
            <a:r>
              <a:rPr dirty="0" sz="1000" spc="-10" b="1">
                <a:solidFill>
                  <a:srgbClr val="272424"/>
                </a:solidFill>
                <a:latin typeface="Arial"/>
                <a:cs typeface="Arial"/>
              </a:rPr>
              <a:t>4-</a:t>
            </a:r>
            <a:r>
              <a:rPr dirty="0" sz="1000" b="1">
                <a:solidFill>
                  <a:srgbClr val="272424"/>
                </a:solidFill>
                <a:latin typeface="Arial"/>
                <a:cs typeface="Arial"/>
              </a:rPr>
              <a:t>6 </a:t>
            </a:r>
            <a:r>
              <a:rPr dirty="0" sz="1000" spc="-10" b="1">
                <a:solidFill>
                  <a:srgbClr val="272424"/>
                </a:solidFill>
                <a:latin typeface="Arial"/>
                <a:cs typeface="Arial"/>
              </a:rPr>
              <a:t>months</a:t>
            </a:r>
            <a:endParaRPr sz="1000">
              <a:latin typeface="Arial"/>
              <a:cs typeface="Arial"/>
            </a:endParaRPr>
          </a:p>
          <a:p>
            <a:pPr marL="348615" indent="-342900">
              <a:lnSpc>
                <a:spcPct val="100000"/>
              </a:lnSpc>
              <a:spcBef>
                <a:spcPts val="415"/>
              </a:spcBef>
              <a:buChar char="•"/>
              <a:tabLst>
                <a:tab pos="348615" algn="l"/>
              </a:tabLst>
            </a:pP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Achieves</a:t>
            </a:r>
            <a:r>
              <a:rPr dirty="0" sz="1000" spc="-1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272424"/>
                </a:solidFill>
                <a:latin typeface="Arial"/>
                <a:cs typeface="Arial"/>
              </a:rPr>
              <a:t>210%</a:t>
            </a:r>
            <a:r>
              <a:rPr dirty="0" sz="1000" spc="-1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272424"/>
                </a:solidFill>
                <a:latin typeface="Arial"/>
                <a:cs typeface="Arial"/>
              </a:rPr>
              <a:t>ROI</a:t>
            </a:r>
            <a:r>
              <a:rPr dirty="0" sz="1000" spc="-1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over</a:t>
            </a:r>
            <a:r>
              <a:rPr dirty="0" sz="1000" spc="-1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3</a:t>
            </a:r>
            <a:r>
              <a:rPr dirty="0" sz="1000" spc="-1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years</a:t>
            </a:r>
            <a:r>
              <a:rPr dirty="0" sz="1000" spc="-1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(Source:</a:t>
            </a:r>
            <a:r>
              <a:rPr dirty="0" sz="1000" spc="-1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Forrester,</a:t>
            </a:r>
            <a:r>
              <a:rPr dirty="0" sz="1000" spc="-10">
                <a:solidFill>
                  <a:srgbClr val="272424"/>
                </a:solidFill>
                <a:latin typeface="Arial"/>
                <a:cs typeface="Arial"/>
              </a:rPr>
              <a:t> 2024)</a:t>
            </a:r>
            <a:endParaRPr sz="1000">
              <a:latin typeface="Arial"/>
              <a:cs typeface="Arial"/>
            </a:endParaRPr>
          </a:p>
          <a:p>
            <a:pPr marL="342265" indent="-342265">
              <a:lnSpc>
                <a:spcPct val="100000"/>
              </a:lnSpc>
              <a:spcBef>
                <a:spcPts val="585"/>
              </a:spcBef>
              <a:buChar char="•"/>
              <a:tabLst>
                <a:tab pos="342265" algn="l"/>
              </a:tabLst>
            </a:pP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Estimated</a:t>
            </a:r>
            <a:r>
              <a:rPr dirty="0" sz="1000" spc="-1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payback</a:t>
            </a:r>
            <a:r>
              <a:rPr dirty="0" sz="1000" spc="-1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period:</a:t>
            </a:r>
            <a:r>
              <a:rPr dirty="0" sz="1000" spc="-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272424"/>
                </a:solidFill>
                <a:latin typeface="Arial"/>
                <a:cs typeface="Arial"/>
              </a:rPr>
              <a:t>6</a:t>
            </a:r>
            <a:r>
              <a:rPr dirty="0" sz="1000" spc="-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272424"/>
                </a:solidFill>
                <a:latin typeface="Arial"/>
                <a:cs typeface="Arial"/>
              </a:rPr>
              <a:t>months</a:t>
            </a:r>
            <a:r>
              <a:rPr dirty="0" sz="1000" spc="-1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(Source:</a:t>
            </a:r>
            <a:r>
              <a:rPr dirty="0" sz="1000" spc="-10">
                <a:solidFill>
                  <a:srgbClr val="272424"/>
                </a:solidFill>
                <a:latin typeface="Arial"/>
                <a:cs typeface="Arial"/>
              </a:rPr>
              <a:t> Forrester/Sprinklr, 2024)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6045403" y="3738537"/>
            <a:ext cx="7664450" cy="1219200"/>
            <a:chOff x="6045403" y="3738537"/>
            <a:chExt cx="7664450" cy="1219200"/>
          </a:xfrm>
        </p:grpSpPr>
        <p:sp>
          <p:nvSpPr>
            <p:cNvPr id="25" name="object 25" descr=""/>
            <p:cNvSpPr/>
            <p:nvPr/>
          </p:nvSpPr>
          <p:spPr>
            <a:xfrm>
              <a:off x="6049213" y="3742347"/>
              <a:ext cx="7656830" cy="1211580"/>
            </a:xfrm>
            <a:custGeom>
              <a:avLst/>
              <a:gdLst/>
              <a:ahLst/>
              <a:cxnLst/>
              <a:rect l="l" t="t" r="r" b="b"/>
              <a:pathLst>
                <a:path w="7656830" h="1211579">
                  <a:moveTo>
                    <a:pt x="7619885" y="0"/>
                  </a:moveTo>
                  <a:lnTo>
                    <a:pt x="36525" y="0"/>
                  </a:lnTo>
                  <a:lnTo>
                    <a:pt x="22364" y="2888"/>
                  </a:lnTo>
                  <a:lnTo>
                    <a:pt x="10748" y="10747"/>
                  </a:lnTo>
                  <a:lnTo>
                    <a:pt x="2889" y="22363"/>
                  </a:lnTo>
                  <a:lnTo>
                    <a:pt x="0" y="36525"/>
                  </a:lnTo>
                  <a:lnTo>
                    <a:pt x="0" y="1174927"/>
                  </a:lnTo>
                  <a:lnTo>
                    <a:pt x="2889" y="1189089"/>
                  </a:lnTo>
                  <a:lnTo>
                    <a:pt x="10748" y="1200705"/>
                  </a:lnTo>
                  <a:lnTo>
                    <a:pt x="22364" y="1208564"/>
                  </a:lnTo>
                  <a:lnTo>
                    <a:pt x="36525" y="1211452"/>
                  </a:lnTo>
                  <a:lnTo>
                    <a:pt x="7619885" y="1211452"/>
                  </a:lnTo>
                  <a:lnTo>
                    <a:pt x="7634047" y="1208564"/>
                  </a:lnTo>
                  <a:lnTo>
                    <a:pt x="7645663" y="1200705"/>
                  </a:lnTo>
                  <a:lnTo>
                    <a:pt x="7653522" y="1189089"/>
                  </a:lnTo>
                  <a:lnTo>
                    <a:pt x="7656410" y="1174927"/>
                  </a:lnTo>
                  <a:lnTo>
                    <a:pt x="7656410" y="36525"/>
                  </a:lnTo>
                  <a:lnTo>
                    <a:pt x="7653522" y="22363"/>
                  </a:lnTo>
                  <a:lnTo>
                    <a:pt x="7645663" y="10747"/>
                  </a:lnTo>
                  <a:lnTo>
                    <a:pt x="7634047" y="2888"/>
                  </a:lnTo>
                  <a:lnTo>
                    <a:pt x="761988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049213" y="3742347"/>
              <a:ext cx="7656830" cy="1211580"/>
            </a:xfrm>
            <a:custGeom>
              <a:avLst/>
              <a:gdLst/>
              <a:ahLst/>
              <a:cxnLst/>
              <a:rect l="l" t="t" r="r" b="b"/>
              <a:pathLst>
                <a:path w="7656830" h="1211579">
                  <a:moveTo>
                    <a:pt x="0" y="36525"/>
                  </a:moveTo>
                  <a:lnTo>
                    <a:pt x="2889" y="22363"/>
                  </a:lnTo>
                  <a:lnTo>
                    <a:pt x="10748" y="10747"/>
                  </a:lnTo>
                  <a:lnTo>
                    <a:pt x="22364" y="2888"/>
                  </a:lnTo>
                  <a:lnTo>
                    <a:pt x="36525" y="0"/>
                  </a:lnTo>
                  <a:lnTo>
                    <a:pt x="7619885" y="0"/>
                  </a:lnTo>
                  <a:lnTo>
                    <a:pt x="7634047" y="2888"/>
                  </a:lnTo>
                  <a:lnTo>
                    <a:pt x="7645663" y="10747"/>
                  </a:lnTo>
                  <a:lnTo>
                    <a:pt x="7653522" y="22363"/>
                  </a:lnTo>
                  <a:lnTo>
                    <a:pt x="7656410" y="36525"/>
                  </a:lnTo>
                  <a:lnTo>
                    <a:pt x="7656410" y="1174927"/>
                  </a:lnTo>
                  <a:lnTo>
                    <a:pt x="7653522" y="1189089"/>
                  </a:lnTo>
                  <a:lnTo>
                    <a:pt x="7645663" y="1200705"/>
                  </a:lnTo>
                  <a:lnTo>
                    <a:pt x="7634047" y="1208564"/>
                  </a:lnTo>
                  <a:lnTo>
                    <a:pt x="7619885" y="1211452"/>
                  </a:lnTo>
                  <a:lnTo>
                    <a:pt x="36525" y="1211452"/>
                  </a:lnTo>
                  <a:lnTo>
                    <a:pt x="22364" y="1208564"/>
                  </a:lnTo>
                  <a:lnTo>
                    <a:pt x="10748" y="1200705"/>
                  </a:lnTo>
                  <a:lnTo>
                    <a:pt x="2889" y="1189089"/>
                  </a:lnTo>
                  <a:lnTo>
                    <a:pt x="0" y="1174927"/>
                  </a:lnTo>
                  <a:lnTo>
                    <a:pt x="0" y="36525"/>
                  </a:lnTo>
                  <a:close/>
                </a:path>
              </a:pathLst>
            </a:custGeom>
            <a:ln w="7619">
              <a:solidFill>
                <a:srgbClr val="C5BCD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6144539" y="3787812"/>
            <a:ext cx="224345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272424"/>
                </a:solidFill>
                <a:latin typeface="Arial"/>
                <a:cs typeface="Arial"/>
              </a:rPr>
              <a:t>Competitor</a:t>
            </a:r>
            <a:r>
              <a:rPr dirty="0" sz="1100" spc="-3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72424"/>
                </a:solidFill>
                <a:latin typeface="Arial"/>
                <a:cs typeface="Arial"/>
              </a:rPr>
              <a:t>Pricing</a:t>
            </a:r>
            <a:r>
              <a:rPr dirty="0" sz="1100" spc="-3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72424"/>
                </a:solidFill>
                <a:latin typeface="Arial"/>
                <a:cs typeface="Arial"/>
              </a:rPr>
              <a:t>&amp;</a:t>
            </a:r>
            <a:r>
              <a:rPr dirty="0" sz="1100" spc="-3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72424"/>
                </a:solidFill>
                <a:latin typeface="Arial"/>
                <a:cs typeface="Arial"/>
              </a:rPr>
              <a:t>Limited</a:t>
            </a:r>
            <a:r>
              <a:rPr dirty="0" sz="1100" spc="-3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272424"/>
                </a:solidFill>
                <a:latin typeface="Arial"/>
                <a:cs typeface="Arial"/>
              </a:rPr>
              <a:t>ROI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191910" y="4571225"/>
            <a:ext cx="7048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0">
                <a:solidFill>
                  <a:srgbClr val="272424"/>
                </a:solidFill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144539" y="4053789"/>
            <a:ext cx="6694805" cy="695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Zendesk:</a:t>
            </a:r>
            <a:r>
              <a:rPr dirty="0" sz="1000" spc="-1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272424"/>
                </a:solidFill>
                <a:latin typeface="Arial"/>
                <a:cs typeface="Arial"/>
              </a:rPr>
              <a:t>$19-</a:t>
            </a:r>
            <a:r>
              <a:rPr dirty="0" sz="1000" b="1">
                <a:solidFill>
                  <a:srgbClr val="272424"/>
                </a:solidFill>
                <a:latin typeface="Arial"/>
                <a:cs typeface="Arial"/>
              </a:rPr>
              <a:t>$169/agent/month</a:t>
            </a:r>
            <a:r>
              <a:rPr dirty="0" sz="1000" spc="-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(Higher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TCO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due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to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manual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72424"/>
                </a:solidFill>
                <a:latin typeface="Arial"/>
                <a:cs typeface="Arial"/>
              </a:rPr>
              <a:t>processes)</a:t>
            </a:r>
            <a:endParaRPr sz="1000">
              <a:latin typeface="Arial"/>
              <a:cs typeface="Arial"/>
            </a:endParaRPr>
          </a:p>
          <a:p>
            <a:pPr marL="354965" marR="5080" indent="-342900">
              <a:lnSpc>
                <a:spcPts val="2039"/>
              </a:lnSpc>
              <a:spcBef>
                <a:spcPts val="95"/>
              </a:spcBef>
              <a:buChar char="•"/>
              <a:tabLst>
                <a:tab pos="402590" algn="l"/>
              </a:tabLst>
            </a:pP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Implementation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costs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are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often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high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with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limited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ongoing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savings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compared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to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Sherlox's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comprehensive</a:t>
            </a:r>
            <a:r>
              <a:rPr dirty="0" sz="1000" spc="-1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72424"/>
                </a:solidFill>
                <a:latin typeface="Arial"/>
                <a:cs typeface="Arial"/>
              </a:rPr>
              <a:t>solution. </a:t>
            </a:r>
            <a:r>
              <a:rPr dirty="0" sz="1000" spc="-10">
                <a:solidFill>
                  <a:srgbClr val="272424"/>
                </a:solidFill>
                <a:latin typeface="Arial"/>
                <a:cs typeface="Arial"/>
              </a:rPr>
              <a:t>	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ChatGPT</a:t>
            </a:r>
            <a:r>
              <a:rPr dirty="0" sz="1000" spc="-2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API:</a:t>
            </a:r>
            <a:r>
              <a:rPr dirty="0" sz="1000" spc="-15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272424"/>
                </a:solidFill>
                <a:latin typeface="Arial"/>
                <a:cs typeface="Arial"/>
              </a:rPr>
              <a:t>$0.15-</a:t>
            </a:r>
            <a:r>
              <a:rPr dirty="0" sz="1000" b="1">
                <a:solidFill>
                  <a:srgbClr val="272424"/>
                </a:solidFill>
                <a:latin typeface="Arial"/>
                <a:cs typeface="Arial"/>
              </a:rPr>
              <a:t>$2.50</a:t>
            </a:r>
            <a:r>
              <a:rPr dirty="0" sz="1000" spc="-2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272424"/>
                </a:solidFill>
                <a:latin typeface="Arial"/>
                <a:cs typeface="Arial"/>
              </a:rPr>
              <a:t>per</a:t>
            </a:r>
            <a:r>
              <a:rPr dirty="0" sz="1000" spc="-2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272424"/>
                </a:solidFill>
                <a:latin typeface="Arial"/>
                <a:cs typeface="Arial"/>
              </a:rPr>
              <a:t>1M</a:t>
            </a:r>
            <a:r>
              <a:rPr dirty="0" sz="1000" spc="-2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272424"/>
                </a:solidFill>
                <a:latin typeface="Arial"/>
                <a:cs typeface="Arial"/>
              </a:rPr>
              <a:t>input</a:t>
            </a:r>
            <a:r>
              <a:rPr dirty="0" sz="1000" spc="-20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272424"/>
                </a:solidFill>
                <a:latin typeface="Arial"/>
                <a:cs typeface="Arial"/>
              </a:rPr>
              <a:t>tokens</a:t>
            </a:r>
            <a:r>
              <a:rPr dirty="0" sz="1000" spc="-25" b="1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(High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integration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&amp;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development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costs,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72424"/>
                </a:solidFill>
                <a:latin typeface="Arial"/>
                <a:cs typeface="Arial"/>
              </a:rPr>
              <a:t>limited</a:t>
            </a:r>
            <a:r>
              <a:rPr dirty="0" sz="1000" spc="-20">
                <a:solidFill>
                  <a:srgbClr val="272424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72424"/>
                </a:solidFill>
                <a:latin typeface="Arial"/>
                <a:cs typeface="Arial"/>
              </a:rPr>
              <a:t>automation)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541879" y="5812751"/>
            <a:ext cx="13042900" cy="1522730"/>
            <a:chOff x="541879" y="5812751"/>
            <a:chExt cx="13042900" cy="1522730"/>
          </a:xfrm>
        </p:grpSpPr>
        <p:pic>
          <p:nvPicPr>
            <p:cNvPr id="31" name="object 3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3124" y="5856985"/>
              <a:ext cx="178161" cy="178155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0513" y="5862307"/>
              <a:ext cx="178161" cy="178155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541879" y="5812751"/>
              <a:ext cx="13042900" cy="1522730"/>
            </a:xfrm>
            <a:custGeom>
              <a:avLst/>
              <a:gdLst/>
              <a:ahLst/>
              <a:cxnLst/>
              <a:rect l="l" t="t" r="r" b="b"/>
              <a:pathLst>
                <a:path w="13042900" h="1522729">
                  <a:moveTo>
                    <a:pt x="12933553" y="0"/>
                  </a:moveTo>
                  <a:lnTo>
                    <a:pt x="109315" y="0"/>
                  </a:lnTo>
                  <a:lnTo>
                    <a:pt x="66935" y="8648"/>
                  </a:lnTo>
                  <a:lnTo>
                    <a:pt x="32169" y="32170"/>
                  </a:lnTo>
                  <a:lnTo>
                    <a:pt x="8647" y="66935"/>
                  </a:lnTo>
                  <a:lnTo>
                    <a:pt x="0" y="109308"/>
                  </a:lnTo>
                  <a:lnTo>
                    <a:pt x="0" y="1412976"/>
                  </a:lnTo>
                  <a:lnTo>
                    <a:pt x="8647" y="1455355"/>
                  </a:lnTo>
                  <a:lnTo>
                    <a:pt x="32169" y="1490119"/>
                  </a:lnTo>
                  <a:lnTo>
                    <a:pt x="66935" y="1513639"/>
                  </a:lnTo>
                  <a:lnTo>
                    <a:pt x="109315" y="1522285"/>
                  </a:lnTo>
                  <a:lnTo>
                    <a:pt x="12933553" y="1522285"/>
                  </a:lnTo>
                  <a:lnTo>
                    <a:pt x="12975907" y="1513639"/>
                  </a:lnTo>
                  <a:lnTo>
                    <a:pt x="13010642" y="1490119"/>
                  </a:lnTo>
                  <a:lnTo>
                    <a:pt x="13034137" y="1455355"/>
                  </a:lnTo>
                  <a:lnTo>
                    <a:pt x="13042773" y="1412976"/>
                  </a:lnTo>
                  <a:lnTo>
                    <a:pt x="13042773" y="109308"/>
                  </a:lnTo>
                  <a:lnTo>
                    <a:pt x="13034137" y="66935"/>
                  </a:lnTo>
                  <a:lnTo>
                    <a:pt x="13010642" y="32170"/>
                  </a:lnTo>
                  <a:lnTo>
                    <a:pt x="12975907" y="8648"/>
                  </a:lnTo>
                  <a:lnTo>
                    <a:pt x="12933553" y="0"/>
                  </a:lnTo>
                  <a:close/>
                </a:path>
              </a:pathLst>
            </a:custGeom>
            <a:solidFill>
              <a:srgbClr val="D2D2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849108" y="5879122"/>
            <a:ext cx="1231011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38760" marR="227965">
              <a:lnSpc>
                <a:spcPct val="150000"/>
              </a:lnSpc>
              <a:spcBef>
                <a:spcPts val="100"/>
              </a:spcBef>
            </a:pP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ResolveX</a:t>
            </a:r>
            <a:r>
              <a:rPr dirty="0" sz="1600" spc="-25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offers</a:t>
            </a:r>
            <a:r>
              <a:rPr dirty="0" sz="1600" spc="-25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dirty="0" sz="1600" spc="-20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superior,</a:t>
            </a:r>
            <a:r>
              <a:rPr dirty="0" sz="1600" spc="-25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spc="-20" i="1">
                <a:solidFill>
                  <a:srgbClr val="C00000"/>
                </a:solidFill>
                <a:latin typeface="Arial"/>
                <a:cs typeface="Arial"/>
              </a:rPr>
              <a:t>cost-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effective</a:t>
            </a:r>
            <a:r>
              <a:rPr dirty="0" sz="1600" spc="-25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solution</a:t>
            </a:r>
            <a:r>
              <a:rPr dirty="0" sz="1600" spc="-20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with</a:t>
            </a:r>
            <a:r>
              <a:rPr dirty="0" sz="1600" spc="-25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dirty="0" sz="1600" spc="-25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rapid</a:t>
            </a:r>
            <a:r>
              <a:rPr dirty="0" sz="1600" spc="15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spc="-20" b="1" i="1">
                <a:solidFill>
                  <a:srgbClr val="C00000"/>
                </a:solidFill>
                <a:latin typeface="Arial"/>
                <a:cs typeface="Arial"/>
              </a:rPr>
              <a:t>6-</a:t>
            </a:r>
            <a:r>
              <a:rPr dirty="0" sz="1600" b="1" i="1">
                <a:solidFill>
                  <a:srgbClr val="C00000"/>
                </a:solidFill>
                <a:latin typeface="Arial"/>
                <a:cs typeface="Arial"/>
              </a:rPr>
              <a:t>month</a:t>
            </a:r>
            <a:r>
              <a:rPr dirty="0" sz="1600" spc="-20" b="1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b="1" i="1">
                <a:solidFill>
                  <a:srgbClr val="C00000"/>
                </a:solidFill>
                <a:latin typeface="Arial"/>
                <a:cs typeface="Arial"/>
              </a:rPr>
              <a:t>payback</a:t>
            </a:r>
            <a:r>
              <a:rPr dirty="0" sz="1600" spc="-25" b="1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b="1" i="1">
                <a:solidFill>
                  <a:srgbClr val="C00000"/>
                </a:solidFill>
                <a:latin typeface="Arial"/>
                <a:cs typeface="Arial"/>
              </a:rPr>
              <a:t>period</a:t>
            </a:r>
            <a:r>
              <a:rPr dirty="0" sz="1600" spc="-15" b="1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and</a:t>
            </a:r>
            <a:r>
              <a:rPr dirty="0" sz="1600" spc="-20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significant</a:t>
            </a:r>
            <a:r>
              <a:rPr dirty="0" sz="1600" spc="-15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b="1" i="1">
                <a:solidFill>
                  <a:srgbClr val="C00000"/>
                </a:solidFill>
                <a:latin typeface="Arial"/>
                <a:cs typeface="Arial"/>
              </a:rPr>
              <a:t>210%</a:t>
            </a:r>
            <a:r>
              <a:rPr dirty="0" sz="1600" spc="-25" b="1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b="1" i="1">
                <a:solidFill>
                  <a:srgbClr val="C00000"/>
                </a:solidFill>
                <a:latin typeface="Arial"/>
                <a:cs typeface="Arial"/>
              </a:rPr>
              <a:t>ROI</a:t>
            </a:r>
            <a:r>
              <a:rPr dirty="0" sz="1600" spc="-20" b="1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over</a:t>
            </a:r>
            <a:r>
              <a:rPr dirty="0" sz="1600" spc="-25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3</a:t>
            </a:r>
            <a:r>
              <a:rPr dirty="0" sz="1600" spc="-25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years.</a:t>
            </a:r>
            <a:r>
              <a:rPr dirty="0" sz="1600" spc="-20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spc="-25" i="1">
                <a:solidFill>
                  <a:srgbClr val="C00000"/>
                </a:solidFill>
                <a:latin typeface="Arial"/>
                <a:cs typeface="Arial"/>
              </a:rPr>
              <a:t>By </a:t>
            </a:r>
            <a:r>
              <a:rPr dirty="0" sz="1600" spc="-10" i="1">
                <a:solidFill>
                  <a:srgbClr val="C00000"/>
                </a:solidFill>
                <a:latin typeface="Arial"/>
                <a:cs typeface="Arial"/>
              </a:rPr>
              <a:t>orchestrating</a:t>
            </a:r>
            <a:r>
              <a:rPr dirty="0" sz="1600" spc="-25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dirty="0" sz="1600" spc="-20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entire</a:t>
            </a:r>
            <a:r>
              <a:rPr dirty="0" sz="1600" spc="-25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complaint</a:t>
            </a:r>
            <a:r>
              <a:rPr dirty="0" sz="1600" spc="-20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resolution</a:t>
            </a:r>
            <a:r>
              <a:rPr dirty="0" sz="1600" spc="-20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process</a:t>
            </a:r>
            <a:r>
              <a:rPr dirty="0" sz="1600" spc="-25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with</a:t>
            </a:r>
            <a:r>
              <a:rPr dirty="0" sz="1600" spc="-20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advanced</a:t>
            </a:r>
            <a:r>
              <a:rPr dirty="0" sz="1600" spc="-25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AI</a:t>
            </a:r>
            <a:r>
              <a:rPr dirty="0" sz="1600" spc="-20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intelligence</a:t>
            </a:r>
            <a:r>
              <a:rPr dirty="0" sz="1600" spc="-20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and</a:t>
            </a:r>
            <a:r>
              <a:rPr dirty="0" sz="1600" spc="-25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spc="-10" i="1">
                <a:solidFill>
                  <a:srgbClr val="C00000"/>
                </a:solidFill>
                <a:latin typeface="Arial"/>
                <a:cs typeface="Arial"/>
              </a:rPr>
              <a:t>automation,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960"/>
              </a:spcBef>
            </a:pP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ResolveX</a:t>
            </a:r>
            <a:r>
              <a:rPr dirty="0" sz="1600" spc="-30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dramatically</a:t>
            </a:r>
            <a:r>
              <a:rPr dirty="0" sz="1600" spc="-30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reduces</a:t>
            </a:r>
            <a:r>
              <a:rPr dirty="0" sz="1600" spc="-30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operational</a:t>
            </a:r>
            <a:r>
              <a:rPr dirty="0" sz="1600" spc="-30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costs</a:t>
            </a:r>
            <a:r>
              <a:rPr dirty="0" sz="1600" spc="-30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per</a:t>
            </a:r>
            <a:r>
              <a:rPr dirty="0" sz="1600" spc="-30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ticket</a:t>
            </a:r>
            <a:r>
              <a:rPr dirty="0" sz="1600" spc="-30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to </a:t>
            </a:r>
            <a:r>
              <a:rPr dirty="0" sz="1600" spc="-10" b="1" i="1">
                <a:solidFill>
                  <a:srgbClr val="C00000"/>
                </a:solidFill>
                <a:latin typeface="Arial"/>
                <a:cs typeface="Arial"/>
              </a:rPr>
              <a:t>$3-</a:t>
            </a:r>
            <a:r>
              <a:rPr dirty="0" sz="1600" b="1" i="1">
                <a:solidFill>
                  <a:srgbClr val="C00000"/>
                </a:solidFill>
                <a:latin typeface="Arial"/>
                <a:cs typeface="Arial"/>
              </a:rPr>
              <a:t>8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,</a:t>
            </a:r>
            <a:r>
              <a:rPr dirty="0" sz="1600" spc="-30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driving</a:t>
            </a:r>
            <a:r>
              <a:rPr dirty="0" sz="1600" spc="-30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substantial</a:t>
            </a:r>
            <a:r>
              <a:rPr dirty="0" sz="1600" spc="-25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financial</a:t>
            </a:r>
            <a:r>
              <a:rPr dirty="0" sz="1600" spc="-30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benefits</a:t>
            </a:r>
            <a:r>
              <a:rPr dirty="0" sz="1600" spc="-30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and</a:t>
            </a:r>
            <a:r>
              <a:rPr dirty="0" sz="1600" spc="-30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dirty="0" sz="1600" spc="-30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clear</a:t>
            </a:r>
            <a:r>
              <a:rPr dirty="0" sz="1600" spc="-30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return</a:t>
            </a:r>
            <a:r>
              <a:rPr dirty="0" sz="1600" spc="-30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C00000"/>
                </a:solidFill>
                <a:latin typeface="Arial"/>
                <a:cs typeface="Arial"/>
              </a:rPr>
              <a:t>on</a:t>
            </a:r>
            <a:r>
              <a:rPr dirty="0" sz="1600" spc="-25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spc="-10" i="1">
                <a:solidFill>
                  <a:srgbClr val="C00000"/>
                </a:solidFill>
                <a:latin typeface="Arial"/>
                <a:cs typeface="Arial"/>
              </a:rPr>
              <a:t>investment.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112" y="-22453"/>
            <a:ext cx="635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0000"/>
                </a:solidFill>
                <a:latin typeface="Calibri"/>
                <a:cs typeface="Calibri"/>
              </a:rPr>
              <a:t>Protected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2731" y="333316"/>
            <a:ext cx="400431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2245" algn="l"/>
              </a:tabLst>
            </a:pPr>
            <a:r>
              <a:rPr dirty="0" spc="-10"/>
              <a:t>Value</a:t>
            </a:r>
            <a:r>
              <a:rPr dirty="0"/>
              <a:t>	</a:t>
            </a:r>
            <a:r>
              <a:rPr dirty="0" spc="-10"/>
              <a:t>Proposition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541879" y="6018034"/>
            <a:ext cx="13042900" cy="961390"/>
          </a:xfrm>
          <a:custGeom>
            <a:avLst/>
            <a:gdLst/>
            <a:ahLst/>
            <a:cxnLst/>
            <a:rect l="l" t="t" r="r" b="b"/>
            <a:pathLst>
              <a:path w="13042900" h="961390">
                <a:moveTo>
                  <a:pt x="12973812" y="0"/>
                </a:moveTo>
                <a:lnTo>
                  <a:pt x="68997" y="0"/>
                </a:lnTo>
                <a:lnTo>
                  <a:pt x="42248" y="5457"/>
                </a:lnTo>
                <a:lnTo>
                  <a:pt x="20304" y="20302"/>
                </a:lnTo>
                <a:lnTo>
                  <a:pt x="5458" y="42246"/>
                </a:lnTo>
                <a:lnTo>
                  <a:pt x="0" y="68999"/>
                </a:lnTo>
                <a:lnTo>
                  <a:pt x="0" y="891844"/>
                </a:lnTo>
                <a:lnTo>
                  <a:pt x="5458" y="918592"/>
                </a:lnTo>
                <a:lnTo>
                  <a:pt x="20304" y="940536"/>
                </a:lnTo>
                <a:lnTo>
                  <a:pt x="42248" y="955384"/>
                </a:lnTo>
                <a:lnTo>
                  <a:pt x="68997" y="960843"/>
                </a:lnTo>
                <a:lnTo>
                  <a:pt x="12973812" y="960843"/>
                </a:lnTo>
                <a:lnTo>
                  <a:pt x="13000553" y="955384"/>
                </a:lnTo>
                <a:lnTo>
                  <a:pt x="13022484" y="940536"/>
                </a:lnTo>
                <a:lnTo>
                  <a:pt x="13037319" y="918592"/>
                </a:lnTo>
                <a:lnTo>
                  <a:pt x="13042773" y="891844"/>
                </a:lnTo>
                <a:lnTo>
                  <a:pt x="13042773" y="68999"/>
                </a:lnTo>
                <a:lnTo>
                  <a:pt x="13037319" y="42246"/>
                </a:lnTo>
                <a:lnTo>
                  <a:pt x="13022484" y="20302"/>
                </a:lnTo>
                <a:lnTo>
                  <a:pt x="13000553" y="5457"/>
                </a:lnTo>
                <a:lnTo>
                  <a:pt x="12973812" y="0"/>
                </a:lnTo>
                <a:close/>
              </a:path>
            </a:pathLst>
          </a:custGeom>
          <a:solidFill>
            <a:srgbClr val="D2D2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643884" y="5879122"/>
            <a:ext cx="121380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By</a:t>
            </a:r>
            <a:r>
              <a:rPr dirty="0" sz="1600" spc="-35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bridging</a:t>
            </a:r>
            <a:r>
              <a:rPr dirty="0" sz="1600" spc="-3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dirty="0" sz="1600" spc="-35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gap</a:t>
            </a:r>
            <a:r>
              <a:rPr dirty="0" sz="1600" spc="-3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between</a:t>
            </a:r>
            <a:r>
              <a:rPr dirty="0" sz="1600" spc="-35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customer</a:t>
            </a:r>
            <a:r>
              <a:rPr dirty="0" sz="1600" spc="-3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expectations</a:t>
            </a:r>
            <a:r>
              <a:rPr dirty="0" sz="1600" spc="-35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and</a:t>
            </a:r>
            <a:r>
              <a:rPr dirty="0" sz="1600" spc="-3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enterprise</a:t>
            </a:r>
            <a:r>
              <a:rPr dirty="0" sz="1600" spc="-35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capabilities,</a:t>
            </a:r>
            <a:r>
              <a:rPr dirty="0" sz="1600" spc="-3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we</a:t>
            </a:r>
            <a:r>
              <a:rPr dirty="0" sz="1600" spc="-35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create</a:t>
            </a:r>
            <a:r>
              <a:rPr dirty="0" sz="1600" spc="-3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dirty="0" sz="1600" spc="-35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C00000"/>
                </a:solidFill>
                <a:latin typeface="Arial"/>
                <a:cs typeface="Arial"/>
              </a:rPr>
              <a:t>win-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win</a:t>
            </a:r>
            <a:r>
              <a:rPr dirty="0" sz="1600" spc="-3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scenario</a:t>
            </a:r>
            <a:r>
              <a:rPr dirty="0" sz="1600" spc="-35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where</a:t>
            </a:r>
            <a:r>
              <a:rPr dirty="0" sz="1600" spc="-3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customers</a:t>
            </a:r>
            <a:r>
              <a:rPr dirty="0" sz="1600" spc="-35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C00000"/>
                </a:solidFill>
                <a:latin typeface="Arial"/>
                <a:cs typeface="Arial"/>
              </a:rPr>
              <a:t>receive 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faster,</a:t>
            </a:r>
            <a:r>
              <a:rPr dirty="0" sz="1600" spc="-45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more</a:t>
            </a:r>
            <a:r>
              <a:rPr dirty="0" sz="1600" spc="-4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empathetic</a:t>
            </a:r>
            <a:r>
              <a:rPr dirty="0" sz="1600" spc="-4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service</a:t>
            </a:r>
            <a:r>
              <a:rPr dirty="0" sz="1600" spc="-4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while</a:t>
            </a:r>
            <a:r>
              <a:rPr dirty="0" sz="1600" spc="-4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businesses</a:t>
            </a:r>
            <a:r>
              <a:rPr dirty="0" sz="1600" spc="-4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reduce</a:t>
            </a:r>
            <a:r>
              <a:rPr dirty="0" sz="1600" spc="-4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operational</a:t>
            </a:r>
            <a:r>
              <a:rPr dirty="0" sz="1600" spc="-4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costs</a:t>
            </a:r>
            <a:r>
              <a:rPr dirty="0" sz="1600" spc="-45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and</a:t>
            </a:r>
            <a:r>
              <a:rPr dirty="0" sz="1600" spc="-4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improve</a:t>
            </a:r>
            <a:r>
              <a:rPr dirty="0" sz="1600" spc="-4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C00000"/>
                </a:solidFill>
                <a:latin typeface="Arial"/>
                <a:cs typeface="Arial"/>
              </a:rPr>
              <a:t>brand</a:t>
            </a:r>
            <a:r>
              <a:rPr dirty="0" sz="1600" spc="-4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C00000"/>
                </a:solidFill>
                <a:latin typeface="Arial"/>
                <a:cs typeface="Arial"/>
              </a:rPr>
              <a:t>loyalty.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600390" y="1502625"/>
            <a:ext cx="5171440" cy="1302385"/>
            <a:chOff x="1600390" y="1502625"/>
            <a:chExt cx="5171440" cy="1302385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3565" y="1505800"/>
              <a:ext cx="5164582" cy="129599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603565" y="1505800"/>
              <a:ext cx="5165090" cy="1296035"/>
            </a:xfrm>
            <a:custGeom>
              <a:avLst/>
              <a:gdLst/>
              <a:ahLst/>
              <a:cxnLst/>
              <a:rect l="l" t="t" r="r" b="b"/>
              <a:pathLst>
                <a:path w="5165090" h="1296035">
                  <a:moveTo>
                    <a:pt x="0" y="0"/>
                  </a:moveTo>
                  <a:lnTo>
                    <a:pt x="5164582" y="0"/>
                  </a:lnTo>
                  <a:lnTo>
                    <a:pt x="5164582" y="1295996"/>
                  </a:lnTo>
                  <a:lnTo>
                    <a:pt x="0" y="1295996"/>
                  </a:lnTo>
                  <a:lnTo>
                    <a:pt x="0" y="0"/>
                  </a:lnTo>
                  <a:close/>
                </a:path>
              </a:pathLst>
            </a:custGeom>
            <a:ln w="6349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606740" y="1968093"/>
            <a:ext cx="51587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603565" y="2801797"/>
            <a:ext cx="5165090" cy="2675255"/>
          </a:xfrm>
          <a:custGeom>
            <a:avLst/>
            <a:gdLst/>
            <a:ahLst/>
            <a:cxnLst/>
            <a:rect l="l" t="t" r="r" b="b"/>
            <a:pathLst>
              <a:path w="5165090" h="2675254">
                <a:moveTo>
                  <a:pt x="0" y="0"/>
                </a:moveTo>
                <a:lnTo>
                  <a:pt x="5164582" y="0"/>
                </a:lnTo>
                <a:lnTo>
                  <a:pt x="5164582" y="2675089"/>
                </a:lnTo>
                <a:lnTo>
                  <a:pt x="0" y="2675089"/>
                </a:lnTo>
                <a:lnTo>
                  <a:pt x="0" y="0"/>
                </a:lnTo>
                <a:close/>
              </a:path>
            </a:pathLst>
          </a:custGeom>
          <a:ln w="6349">
            <a:solidFill>
              <a:srgbClr val="E0E0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600390" y="2798622"/>
            <a:ext cx="5171440" cy="2681605"/>
          </a:xfrm>
          <a:prstGeom prst="rect">
            <a:avLst/>
          </a:prstGeom>
          <a:solidFill>
            <a:srgbClr val="E0E0E0">
              <a:alpha val="89802"/>
            </a:srgbClr>
          </a:solidFill>
        </p:spPr>
        <p:txBody>
          <a:bodyPr wrap="square" lIns="0" tIns="93980" rIns="0" bIns="0" rtlCol="0" vert="horz">
            <a:spAutoFit/>
          </a:bodyPr>
          <a:lstStyle/>
          <a:p>
            <a:pPr marL="270510" marR="220345" indent="-171450">
              <a:lnSpc>
                <a:spcPct val="100000"/>
              </a:lnSpc>
              <a:spcBef>
                <a:spcPts val="740"/>
              </a:spcBef>
              <a:buChar char="•"/>
              <a:tabLst>
                <a:tab pos="270510" algn="l"/>
              </a:tabLst>
            </a:pPr>
            <a:r>
              <a:rPr dirty="0" sz="1800">
                <a:latin typeface="Arial"/>
                <a:cs typeface="Arial"/>
              </a:rPr>
              <a:t>Effortless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complaint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filing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tracking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across </a:t>
            </a:r>
            <a:r>
              <a:rPr dirty="0" sz="1800">
                <a:latin typeface="Arial"/>
                <a:cs typeface="Arial"/>
              </a:rPr>
              <a:t>any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brand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channel.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faster</a:t>
            </a:r>
            <a:r>
              <a:rPr dirty="0" sz="1800" spc="-10">
                <a:latin typeface="Arial"/>
                <a:cs typeface="Arial"/>
              </a:rPr>
              <a:t> resolutions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transparent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status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updates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automatic </a:t>
            </a:r>
            <a:r>
              <a:rPr dirty="0" sz="1800">
                <a:latin typeface="Arial"/>
                <a:cs typeface="Arial"/>
              </a:rPr>
              <a:t>escalation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when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needed.</a:t>
            </a:r>
            <a:endParaRPr sz="1800">
              <a:latin typeface="Arial"/>
              <a:cs typeface="Arial"/>
            </a:endParaRPr>
          </a:p>
          <a:p>
            <a:pPr marL="269875" indent="-170815">
              <a:lnSpc>
                <a:spcPct val="100000"/>
              </a:lnSpc>
              <a:buChar char="•"/>
              <a:tabLst>
                <a:tab pos="269875" algn="l"/>
              </a:tabLst>
            </a:pPr>
            <a:r>
              <a:rPr dirty="0" sz="1800">
                <a:latin typeface="Arial"/>
                <a:cs typeface="Arial"/>
              </a:rPr>
              <a:t>Universal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complaint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submission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interface</a:t>
            </a:r>
            <a:endParaRPr sz="1800">
              <a:latin typeface="Arial"/>
              <a:cs typeface="Arial"/>
            </a:endParaRPr>
          </a:p>
          <a:p>
            <a:pPr marL="269875" indent="-170815">
              <a:lnSpc>
                <a:spcPct val="100000"/>
              </a:lnSpc>
              <a:buChar char="•"/>
              <a:tabLst>
                <a:tab pos="269875" algn="l"/>
              </a:tabLst>
            </a:pPr>
            <a:r>
              <a:rPr dirty="0" sz="1800" spc="-10">
                <a:latin typeface="Arial"/>
                <a:cs typeface="Arial"/>
              </a:rPr>
              <a:t>Real-</a:t>
            </a:r>
            <a:r>
              <a:rPr dirty="0" sz="1800">
                <a:latin typeface="Arial"/>
                <a:cs typeface="Arial"/>
              </a:rPr>
              <a:t>time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tracking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dashboard</a:t>
            </a:r>
            <a:endParaRPr sz="1800">
              <a:latin typeface="Arial"/>
              <a:cs typeface="Arial"/>
            </a:endParaRPr>
          </a:p>
          <a:p>
            <a:pPr marL="269875" indent="-170815">
              <a:lnSpc>
                <a:spcPct val="100000"/>
              </a:lnSpc>
              <a:buChar char="•"/>
              <a:tabLst>
                <a:tab pos="269875" algn="l"/>
              </a:tabLst>
            </a:pPr>
            <a:r>
              <a:rPr dirty="0" sz="1800">
                <a:latin typeface="Arial"/>
                <a:cs typeface="Arial"/>
              </a:rPr>
              <a:t>Automatic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follow-ups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escalations</a:t>
            </a:r>
            <a:endParaRPr sz="1800">
              <a:latin typeface="Arial"/>
              <a:cs typeface="Arial"/>
            </a:endParaRPr>
          </a:p>
          <a:p>
            <a:pPr marL="269875" indent="-170815">
              <a:lnSpc>
                <a:spcPct val="100000"/>
              </a:lnSpc>
              <a:buChar char="•"/>
              <a:tabLst>
                <a:tab pos="269875" algn="l"/>
              </a:tabLst>
            </a:pPr>
            <a:r>
              <a:rPr dirty="0" sz="1800" spc="-10">
                <a:latin typeface="Arial"/>
                <a:cs typeface="Arial"/>
              </a:rPr>
              <a:t>Multi-</a:t>
            </a:r>
            <a:r>
              <a:rPr dirty="0" sz="1800">
                <a:latin typeface="Arial"/>
                <a:cs typeface="Arial"/>
              </a:rPr>
              <a:t>language </a:t>
            </a:r>
            <a:r>
              <a:rPr dirty="0" sz="1800" spc="-10">
                <a:latin typeface="Arial"/>
                <a:cs typeface="Arial"/>
              </a:rPr>
              <a:t>support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7488021" y="1502625"/>
            <a:ext cx="5171440" cy="1302385"/>
            <a:chOff x="7488021" y="1502625"/>
            <a:chExt cx="5171440" cy="1302385"/>
          </a:xfrm>
        </p:grpSpPr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91196" y="1505800"/>
              <a:ext cx="5164582" cy="129599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7491196" y="1505800"/>
              <a:ext cx="5165090" cy="1296035"/>
            </a:xfrm>
            <a:custGeom>
              <a:avLst/>
              <a:gdLst/>
              <a:ahLst/>
              <a:cxnLst/>
              <a:rect l="l" t="t" r="r" b="b"/>
              <a:pathLst>
                <a:path w="5165090" h="1296035">
                  <a:moveTo>
                    <a:pt x="0" y="0"/>
                  </a:moveTo>
                  <a:lnTo>
                    <a:pt x="5164582" y="0"/>
                  </a:lnTo>
                  <a:lnTo>
                    <a:pt x="5164582" y="1295996"/>
                  </a:lnTo>
                  <a:lnTo>
                    <a:pt x="0" y="1295996"/>
                  </a:lnTo>
                  <a:lnTo>
                    <a:pt x="0" y="0"/>
                  </a:lnTo>
                  <a:close/>
                </a:path>
              </a:pathLst>
            </a:custGeom>
            <a:ln w="63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7494371" y="1968093"/>
            <a:ext cx="51587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Enterprises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7491196" y="2801797"/>
            <a:ext cx="5165090" cy="2675255"/>
          </a:xfrm>
          <a:custGeom>
            <a:avLst/>
            <a:gdLst/>
            <a:ahLst/>
            <a:cxnLst/>
            <a:rect l="l" t="t" r="r" b="b"/>
            <a:pathLst>
              <a:path w="5165090" h="2675254">
                <a:moveTo>
                  <a:pt x="0" y="0"/>
                </a:moveTo>
                <a:lnTo>
                  <a:pt x="5164582" y="0"/>
                </a:lnTo>
                <a:lnTo>
                  <a:pt x="5164582" y="2675089"/>
                </a:lnTo>
                <a:lnTo>
                  <a:pt x="0" y="2675089"/>
                </a:lnTo>
                <a:lnTo>
                  <a:pt x="0" y="0"/>
                </a:lnTo>
                <a:close/>
              </a:path>
            </a:pathLst>
          </a:custGeom>
          <a:ln w="6349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7488022" y="2798622"/>
            <a:ext cx="5171440" cy="2681605"/>
          </a:xfrm>
          <a:prstGeom prst="rect">
            <a:avLst/>
          </a:prstGeom>
          <a:solidFill>
            <a:srgbClr val="FFCCCC">
              <a:alpha val="89802"/>
            </a:srgbClr>
          </a:solidFill>
        </p:spPr>
        <p:txBody>
          <a:bodyPr wrap="square" lIns="0" tIns="93980" rIns="0" bIns="0" rtlCol="0" vert="horz">
            <a:spAutoFit/>
          </a:bodyPr>
          <a:lstStyle/>
          <a:p>
            <a:pPr marL="270510" marR="130810" indent="-171450">
              <a:lnSpc>
                <a:spcPct val="100000"/>
              </a:lnSpc>
              <a:spcBef>
                <a:spcPts val="740"/>
              </a:spcBef>
              <a:buChar char="•"/>
              <a:tabLst>
                <a:tab pos="270510" algn="l"/>
              </a:tabLst>
            </a:pPr>
            <a:r>
              <a:rPr dirty="0" sz="1800">
                <a:latin typeface="Arial"/>
                <a:cs typeface="Arial"/>
              </a:rPr>
              <a:t>Dramatically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reduce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support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costs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improve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satisfaction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10">
                <a:latin typeface="Arial"/>
                <a:cs typeface="Arial"/>
              </a:rPr>
              <a:t> AI-powered automation.</a:t>
            </a:r>
            <a:endParaRPr sz="1800">
              <a:latin typeface="Arial"/>
              <a:cs typeface="Arial"/>
            </a:endParaRPr>
          </a:p>
          <a:p>
            <a:pPr marL="269875" indent="-170815">
              <a:lnSpc>
                <a:spcPct val="100000"/>
              </a:lnSpc>
              <a:buChar char="•"/>
              <a:tabLst>
                <a:tab pos="269875" algn="l"/>
              </a:tabLst>
            </a:pPr>
            <a:r>
              <a:rPr dirty="0" sz="1800">
                <a:latin typeface="Arial"/>
                <a:cs typeface="Arial"/>
              </a:rPr>
              <a:t>Automated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ticket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routing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resolution</a:t>
            </a:r>
            <a:endParaRPr sz="1800">
              <a:latin typeface="Arial"/>
              <a:cs typeface="Arial"/>
            </a:endParaRPr>
          </a:p>
          <a:p>
            <a:pPr marL="269875" indent="-170815">
              <a:lnSpc>
                <a:spcPct val="100000"/>
              </a:lnSpc>
              <a:buChar char="•"/>
              <a:tabLst>
                <a:tab pos="269875" algn="l"/>
              </a:tabLst>
            </a:pPr>
            <a:r>
              <a:rPr dirty="0" sz="1800" spc="-10">
                <a:latin typeface="Arial"/>
                <a:cs typeface="Arial"/>
              </a:rPr>
              <a:t>Cross-</a:t>
            </a:r>
            <a:r>
              <a:rPr dirty="0" sz="1800">
                <a:latin typeface="Arial"/>
                <a:cs typeface="Arial"/>
              </a:rPr>
              <a:t>platform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CRM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integration</a:t>
            </a:r>
            <a:endParaRPr sz="1800">
              <a:latin typeface="Arial"/>
              <a:cs typeface="Arial"/>
            </a:endParaRPr>
          </a:p>
          <a:p>
            <a:pPr marL="269875" indent="-170815">
              <a:lnSpc>
                <a:spcPct val="100000"/>
              </a:lnSpc>
              <a:buChar char="•"/>
              <a:tabLst>
                <a:tab pos="269875" algn="l"/>
              </a:tabLst>
            </a:pPr>
            <a:r>
              <a:rPr dirty="0" sz="1800">
                <a:latin typeface="Arial"/>
                <a:cs typeface="Arial"/>
              </a:rPr>
              <a:t>SLA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compliance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monitoring</a:t>
            </a:r>
            <a:endParaRPr sz="1800">
              <a:latin typeface="Arial"/>
              <a:cs typeface="Arial"/>
            </a:endParaRPr>
          </a:p>
          <a:p>
            <a:pPr marL="269875" indent="-170815">
              <a:lnSpc>
                <a:spcPct val="100000"/>
              </a:lnSpc>
              <a:buChar char="•"/>
              <a:tabLst>
                <a:tab pos="269875" algn="l"/>
              </a:tabLst>
            </a:pPr>
            <a:r>
              <a:rPr dirty="0" sz="1800">
                <a:latin typeface="Arial"/>
                <a:cs typeface="Arial"/>
              </a:rPr>
              <a:t>Comprehensive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analytics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insights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112" y="-22453"/>
            <a:ext cx="635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0000"/>
                </a:solidFill>
                <a:latin typeface="Calibri"/>
                <a:cs typeface="Calibri"/>
              </a:rPr>
              <a:t>Protected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84580" y="330430"/>
            <a:ext cx="913892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7275" algn="l"/>
                <a:tab pos="5175885" algn="l"/>
                <a:tab pos="5655945" algn="l"/>
              </a:tabLst>
            </a:pPr>
            <a:r>
              <a:rPr dirty="0" spc="-10">
                <a:solidFill>
                  <a:srgbClr val="000000"/>
                </a:solidFill>
              </a:rPr>
              <a:t>Technical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dirty="0" spc="-10">
                <a:solidFill>
                  <a:srgbClr val="000000"/>
                </a:solidFill>
              </a:rPr>
              <a:t>Architecture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dirty="0" spc="-50">
                <a:solidFill>
                  <a:srgbClr val="000000"/>
                </a:solidFill>
              </a:rPr>
              <a:t>&amp;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dirty="0" spc="-10">
                <a:solidFill>
                  <a:srgbClr val="000000"/>
                </a:solidFill>
              </a:rPr>
              <a:t>Implementation</a:t>
            </a: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315621" y="1192516"/>
          <a:ext cx="14140180" cy="6162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83760"/>
                <a:gridCol w="4683760"/>
                <a:gridCol w="4683760"/>
              </a:tblGrid>
              <a:tr h="7543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b="1">
                          <a:latin typeface="Calibri"/>
                          <a:cs typeface="Calibri"/>
                        </a:rPr>
                        <a:t>Frontend</a:t>
                      </a:r>
                      <a:r>
                        <a:rPr dirty="0" sz="14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b="1">
                          <a:latin typeface="Calibri"/>
                          <a:cs typeface="Calibri"/>
                        </a:rPr>
                        <a:t>Development</a:t>
                      </a:r>
                      <a:r>
                        <a:rPr dirty="0" sz="14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b="1">
                          <a:latin typeface="Calibri"/>
                          <a:cs typeface="Calibri"/>
                        </a:rPr>
                        <a:t>&amp;</a:t>
                      </a:r>
                      <a:r>
                        <a:rPr dirty="0" sz="14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b="1">
                          <a:latin typeface="Calibri"/>
                          <a:cs typeface="Calibri"/>
                        </a:rPr>
                        <a:t>User</a:t>
                      </a:r>
                      <a:r>
                        <a:rPr dirty="0" sz="14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 b="1">
                          <a:latin typeface="Calibri"/>
                          <a:cs typeface="Calibri"/>
                        </a:rPr>
                        <a:t>Experience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b="1">
                          <a:latin typeface="Calibri"/>
                          <a:cs typeface="Calibri"/>
                        </a:rPr>
                        <a:t>Backend</a:t>
                      </a:r>
                      <a:r>
                        <a:rPr dirty="0" sz="14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 b="1">
                          <a:latin typeface="Calibri"/>
                          <a:cs typeface="Calibri"/>
                        </a:rPr>
                        <a:t>Architecture</a:t>
                      </a:r>
                      <a:r>
                        <a:rPr dirty="0" sz="14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b="1">
                          <a:latin typeface="Calibri"/>
                          <a:cs typeface="Calibri"/>
                        </a:rPr>
                        <a:t>&amp;</a:t>
                      </a:r>
                      <a:r>
                        <a:rPr dirty="0" sz="14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b="1">
                          <a:latin typeface="Calibri"/>
                          <a:cs typeface="Calibri"/>
                        </a:rPr>
                        <a:t>API</a:t>
                      </a:r>
                      <a:r>
                        <a:rPr dirty="0" sz="14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 b="1">
                          <a:latin typeface="Calibri"/>
                          <a:cs typeface="Calibri"/>
                        </a:rPr>
                        <a:t>Integration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b="1">
                          <a:latin typeface="Calibri"/>
                          <a:cs typeface="Calibri"/>
                        </a:rPr>
                        <a:t>AI/ML</a:t>
                      </a:r>
                      <a:r>
                        <a:rPr dirty="0" sz="14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 b="1">
                          <a:latin typeface="Calibri"/>
                          <a:cs typeface="Calibri"/>
                        </a:rPr>
                        <a:t>Implementation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</a:tr>
              <a:tr h="5407660">
                <a:tc>
                  <a:txBody>
                    <a:bodyPr/>
                    <a:lstStyle/>
                    <a:p>
                      <a:pPr marL="91440" marR="451484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just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48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hours,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we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engineered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seamless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intuitive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user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interface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maximize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engagement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problem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resolution.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 marR="2152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Tech</a:t>
                      </a:r>
                      <a:r>
                        <a:rPr dirty="0" sz="12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Stack:</a:t>
                      </a:r>
                      <a:r>
                        <a:rPr dirty="0" sz="12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React.js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dynamic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components,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Tailwind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CSS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for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rapid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styling,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Next.js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optimized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performance.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 marR="2063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Rapid</a:t>
                      </a:r>
                      <a:r>
                        <a:rPr dirty="0" sz="12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Prototyping:</a:t>
                      </a:r>
                      <a:r>
                        <a:rPr dirty="0" sz="12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Implemented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responsive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design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across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web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mobile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(iOS/Android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PWA)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ensure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accessibility.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0805" marR="36639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User</a:t>
                      </a:r>
                      <a:r>
                        <a:rPr dirty="0" sz="12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Feedback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Loops: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Integrated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real-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time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push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notifications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email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alerts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using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Firebase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Messaging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proactive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user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updates.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0805" marR="27559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Key</a:t>
                      </a:r>
                      <a:r>
                        <a:rPr dirty="0" sz="12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Features: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Complaint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submission,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real-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time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tracking,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comprehensive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historical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archive,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user-friendly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dashboards.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Technical</a:t>
                      </a:r>
                      <a:r>
                        <a:rPr dirty="0" sz="12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Achievements: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0805" marR="10160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Lines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Code:</a:t>
                      </a:r>
                      <a:r>
                        <a:rPr dirty="0" sz="12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~5,000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lines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clean,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modular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React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code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written.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Features</a:t>
                      </a:r>
                      <a:r>
                        <a:rPr dirty="0" sz="12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Implemented:</a:t>
                      </a:r>
                      <a:r>
                        <a:rPr dirty="0" sz="12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5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core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UI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features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including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complaint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form,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status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tracking,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notifications,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archiving,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profile management.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Performance:</a:t>
                      </a:r>
                      <a:r>
                        <a:rPr dirty="0" sz="12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Achieved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&lt;1.5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second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initial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page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load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time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and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&lt;300ms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component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render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time.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0805" marR="20574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UI</a:t>
                      </a:r>
                      <a:r>
                        <a:rPr dirty="0" sz="12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Innovations: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Developed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custom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drag-and-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drop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complaint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categorization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system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an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interactive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timeline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visualization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for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complaint</a:t>
                      </a:r>
                      <a:r>
                        <a:rPr dirty="0" sz="12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history.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5244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53594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Core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Services:</a:t>
                      </a:r>
                      <a:r>
                        <a:rPr dirty="0" sz="12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Microservices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architecture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Node.js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Express.js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for flexibility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resilience.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 marR="6216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Database</a:t>
                      </a:r>
                      <a:r>
                        <a:rPr dirty="0" sz="12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Design: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Utilized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PostgreSQL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TypeORM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for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structured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management,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ensuring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integrity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and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scalability.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 marR="1727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API</a:t>
                      </a:r>
                      <a:r>
                        <a:rPr dirty="0" sz="12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Integrations: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Seamlessly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connected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external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services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like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Gmail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API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dummy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CRM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APIs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complaint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ingestion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status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updates.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 marR="15557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Security</a:t>
                      </a:r>
                      <a:r>
                        <a:rPr dirty="0" sz="12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Protocols:</a:t>
                      </a:r>
                      <a:r>
                        <a:rPr dirty="0" sz="12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Implemented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JWT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authentication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robust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input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validation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safeguard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user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data.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API</a:t>
                      </a:r>
                      <a:r>
                        <a:rPr dirty="0" sz="12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Integration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&amp;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Performance: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 marR="90233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APIs</a:t>
                      </a:r>
                      <a:r>
                        <a:rPr dirty="0" sz="12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Integrated: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3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critical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external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APIs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(Gmail,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CRM,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Notifications)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custom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adapters.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 marR="18923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Database</a:t>
                      </a:r>
                      <a:r>
                        <a:rPr dirty="0" sz="12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Schema:</a:t>
                      </a:r>
                      <a:r>
                        <a:rPr dirty="0" sz="12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Designed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optimized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7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tables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efficient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storage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retrieval.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 marR="23495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Response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Times:</a:t>
                      </a:r>
                      <a:r>
                        <a:rPr dirty="0" sz="12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Average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API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response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time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&lt;100ms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under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simulated</a:t>
                      </a:r>
                      <a:r>
                        <a:rPr dirty="0" sz="12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load.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 marR="12890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Technical</a:t>
                      </a:r>
                      <a:r>
                        <a:rPr dirty="0" sz="12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Challenges: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Overcame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complex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webhook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handling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for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real-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time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updates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ensuring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idempotent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API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calls.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5244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1336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Model</a:t>
                      </a:r>
                      <a:r>
                        <a:rPr dirty="0" sz="12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Development:</a:t>
                      </a:r>
                      <a:r>
                        <a:rPr dirty="0" sz="12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Utilized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Watsonx.ai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leveraging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foundation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models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advanced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natural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language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processing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to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power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complaint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categorization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resolution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generation.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This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included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prompt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engineering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optimal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large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language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model performance.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1440" marR="18923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2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Processing: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Prepared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refined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synthetic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complaint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data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within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IBM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Watsonx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platform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optimize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model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performance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ensure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quality,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adhering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enterprise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AI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governance principles.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1440" marR="26543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Deployment: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Seamlessly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integrated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AI/ML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capabilities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into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our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Node.js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backend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via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Watsonx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API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integration,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enabling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real-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time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classification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response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generation.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1440" marR="40259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Innovation:</a:t>
                      </a:r>
                      <a:r>
                        <a:rPr dirty="0" sz="12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Developed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advanced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features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using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Watsonx's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foundation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models,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including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nuanced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sentiment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analysis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for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flagging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high-priority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issues,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automated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intelligent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routing,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personalized</a:t>
                      </a:r>
                      <a:r>
                        <a:rPr dirty="0" sz="12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response</a:t>
                      </a:r>
                      <a:r>
                        <a:rPr dirty="0" sz="12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generation.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AI/ML</a:t>
                      </a:r>
                      <a:r>
                        <a:rPr dirty="0" sz="12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Performance</a:t>
                      </a:r>
                      <a:r>
                        <a:rPr dirty="0" sz="12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&amp;</a:t>
                      </a:r>
                      <a:r>
                        <a:rPr dirty="0" sz="12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Metrics: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 marR="1352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Model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Accuracy: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Achieved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85%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accuracy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complaint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categorization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limited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training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through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Watsonx.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Inference</a:t>
                      </a:r>
                      <a:r>
                        <a:rPr dirty="0" sz="12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Speed: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&lt;50ms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per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complaint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real-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time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classification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using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Watsonx.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1440" marR="19939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AI</a:t>
                      </a:r>
                      <a:r>
                        <a:rPr dirty="0" sz="12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Features:</a:t>
                      </a:r>
                      <a:r>
                        <a:rPr dirty="0" sz="12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Automated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categorization,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suggested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responses,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advanced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sentiment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detection,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intelligent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routing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powered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by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Watsonx.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1440" marR="44259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Rapid</a:t>
                      </a:r>
                      <a:r>
                        <a:rPr dirty="0" sz="12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Prototyping: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Successfully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trained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deployed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0">
                          <a:latin typeface="Arial"/>
                          <a:cs typeface="Arial"/>
                        </a:rPr>
                        <a:t>a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functional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ML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model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within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24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hours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starting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hackathon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using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IBM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Watsonx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platform.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5244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112" y="-22453"/>
            <a:ext cx="635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0000"/>
                </a:solidFill>
                <a:latin typeface="Calibri"/>
                <a:cs typeface="Calibri"/>
              </a:rPr>
              <a:t>Protected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5262" y="483805"/>
            <a:ext cx="654558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6640" algn="l"/>
                <a:tab pos="2637790" algn="l"/>
                <a:tab pos="4331335" algn="l"/>
              </a:tabLst>
            </a:pPr>
            <a:r>
              <a:rPr dirty="0" spc="-25"/>
              <a:t>Use</a:t>
            </a:r>
            <a:r>
              <a:rPr dirty="0"/>
              <a:t>	</a:t>
            </a:r>
            <a:r>
              <a:rPr dirty="0" spc="-10"/>
              <a:t>Cases</a:t>
            </a:r>
            <a:r>
              <a:rPr dirty="0"/>
              <a:t>	</a:t>
            </a:r>
            <a:r>
              <a:rPr dirty="0" spc="-10"/>
              <a:t>Across</a:t>
            </a:r>
            <a:r>
              <a:rPr dirty="0"/>
              <a:t>	</a:t>
            </a:r>
            <a:r>
              <a:rPr dirty="0" spc="-10"/>
              <a:t>Industries</a:t>
            </a: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542925" y="1345857"/>
          <a:ext cx="12706350" cy="3754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3490"/>
                <a:gridCol w="2523490"/>
                <a:gridCol w="2523489"/>
                <a:gridCol w="2523490"/>
                <a:gridCol w="2523490"/>
              </a:tblGrid>
              <a:tr h="3651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800" spc="-10" b="1">
                          <a:latin typeface="Arial"/>
                          <a:cs typeface="Arial"/>
                        </a:rPr>
                        <a:t>Domain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DD6E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800" b="1">
                          <a:latin typeface="Arial"/>
                          <a:cs typeface="Arial"/>
                        </a:rPr>
                        <a:t>Example</a:t>
                      </a:r>
                      <a:r>
                        <a:rPr dirty="0" sz="1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 b="1">
                          <a:latin typeface="Arial"/>
                          <a:cs typeface="Arial"/>
                        </a:rPr>
                        <a:t>Partners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DD6E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800" b="1">
                          <a:latin typeface="Arial"/>
                          <a:cs typeface="Arial"/>
                        </a:rPr>
                        <a:t>Integration</a:t>
                      </a:r>
                      <a:r>
                        <a:rPr dirty="0" sz="18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0" b="1">
                          <a:latin typeface="Arial"/>
                          <a:cs typeface="Arial"/>
                        </a:rPr>
                        <a:t>Type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DD6ED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800" b="1">
                          <a:latin typeface="Arial"/>
                          <a:cs typeface="Arial"/>
                        </a:rPr>
                        <a:t>Primary</a:t>
                      </a:r>
                      <a:r>
                        <a:rPr dirty="0" sz="18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5" b="1">
                          <a:latin typeface="Arial"/>
                          <a:cs typeface="Arial"/>
                        </a:rPr>
                        <a:t>KPI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DD6E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800" spc="-10" b="1">
                          <a:latin typeface="Arial"/>
                          <a:cs typeface="Arial"/>
                        </a:rPr>
                        <a:t>Impact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DD6ED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E-commerce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Amazon,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Flipkart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Shopify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Zoho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Refund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time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0">
                          <a:latin typeface="Arial"/>
                          <a:cs typeface="Arial"/>
                        </a:rPr>
                        <a:t>↓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60%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faster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processing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54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Telecom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498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Airtel,</a:t>
                      </a:r>
                      <a:r>
                        <a:rPr dirty="0" sz="18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Jio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498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Salesforce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Freshdesk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498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Call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volume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0">
                          <a:latin typeface="Arial"/>
                          <a:cs typeface="Arial"/>
                        </a:rPr>
                        <a:t>↓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498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40%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reduction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calls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498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Food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Delivery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968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Swiggy,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Zomato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968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Zendesk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API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968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Resolution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rate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0">
                          <a:latin typeface="Arial"/>
                          <a:cs typeface="Arial"/>
                        </a:rPr>
                        <a:t>↑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968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823594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85%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automated resolutions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Travel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968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MakeMyTrip,</a:t>
                      </a:r>
                      <a:r>
                        <a:rPr dirty="0" sz="18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Indigo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968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Amadeus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OTA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APIs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968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Transparency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0">
                          <a:latin typeface="Arial"/>
                          <a:cs typeface="Arial"/>
                        </a:rPr>
                        <a:t>↑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968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77406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Real-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time</a:t>
                      </a:r>
                      <a:r>
                        <a:rPr dirty="0" sz="18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status updates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Automotive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968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Toyota,</a:t>
                      </a:r>
                      <a:r>
                        <a:rPr dirty="0" sz="18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Tata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968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DMS</a:t>
                      </a:r>
                      <a:r>
                        <a:rPr dirty="0" sz="18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+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 CRM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968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Customer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trust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0">
                          <a:latin typeface="Arial"/>
                          <a:cs typeface="Arial"/>
                        </a:rPr>
                        <a:t>↑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968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54483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Higher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satisfaction scores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81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Insurance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498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HDFC</a:t>
                      </a:r>
                      <a:r>
                        <a:rPr dirty="0" sz="18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Ergo,</a:t>
                      </a:r>
                      <a:r>
                        <a:rPr dirty="0" sz="18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Acko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498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Claim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Portal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API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498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SLA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breach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0">
                          <a:latin typeface="Arial"/>
                          <a:cs typeface="Arial"/>
                        </a:rPr>
                        <a:t>↓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498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95%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on-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time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resolution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498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 descr=""/>
          <p:cNvSpPr txBox="1"/>
          <p:nvPr/>
        </p:nvSpPr>
        <p:spPr>
          <a:xfrm>
            <a:off x="305262" y="5357812"/>
            <a:ext cx="13649325" cy="1259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Our</a:t>
            </a:r>
            <a:r>
              <a:rPr dirty="0" sz="1800" spc="-25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adaptable</a:t>
            </a:r>
            <a:r>
              <a:rPr dirty="0" sz="1800" spc="-20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AI</a:t>
            </a:r>
            <a:r>
              <a:rPr dirty="0" sz="1800" spc="-20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platform</a:t>
            </a:r>
            <a:r>
              <a:rPr dirty="0" sz="1800" spc="-25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tailors</a:t>
            </a:r>
            <a:r>
              <a:rPr dirty="0" sz="1800" spc="-20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solutions</a:t>
            </a:r>
            <a:r>
              <a:rPr dirty="0" sz="1800" spc="-20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to</a:t>
            </a:r>
            <a:r>
              <a:rPr dirty="0" sz="1800" spc="-20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each</a:t>
            </a:r>
            <a:r>
              <a:rPr dirty="0" sz="1800" spc="-20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industry's</a:t>
            </a:r>
            <a:r>
              <a:rPr dirty="0" sz="1800" spc="-20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specific</a:t>
            </a:r>
            <a:r>
              <a:rPr dirty="0" sz="1800" spc="-25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needs,</a:t>
            </a:r>
            <a:r>
              <a:rPr dirty="0" sz="1800" spc="-20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understanding</a:t>
            </a:r>
            <a:r>
              <a:rPr dirty="0" sz="1800" spc="-20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domain</a:t>
            </a:r>
            <a:r>
              <a:rPr dirty="0" sz="1800" spc="-20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nuances</a:t>
            </a:r>
            <a:r>
              <a:rPr dirty="0" sz="1800" spc="-20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and</a:t>
            </a:r>
            <a:r>
              <a:rPr dirty="0" sz="1800" spc="-20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90909"/>
                </a:solidFill>
                <a:latin typeface="Arial"/>
                <a:cs typeface="Arial"/>
              </a:rPr>
              <a:t>regulatory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requirements</a:t>
            </a:r>
            <a:r>
              <a:rPr dirty="0" sz="1800" spc="-35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for</a:t>
            </a:r>
            <a:r>
              <a:rPr dirty="0" sz="1800" spc="-25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compliant</a:t>
            </a:r>
            <a:r>
              <a:rPr dirty="0" sz="1800" spc="-20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and</a:t>
            </a:r>
            <a:r>
              <a:rPr dirty="0" sz="1800" spc="-25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effective</a:t>
            </a:r>
            <a:r>
              <a:rPr dirty="0" sz="1800" spc="-20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results.</a:t>
            </a:r>
            <a:r>
              <a:rPr dirty="0" sz="1800" spc="-25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Integrations</a:t>
            </a:r>
            <a:r>
              <a:rPr dirty="0" sz="1800" spc="-20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address</a:t>
            </a:r>
            <a:r>
              <a:rPr dirty="0" sz="1800" spc="-25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unique</a:t>
            </a:r>
            <a:r>
              <a:rPr dirty="0" sz="1800" spc="-25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pain</a:t>
            </a:r>
            <a:r>
              <a:rPr dirty="0" sz="1800" spc="-20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points</a:t>
            </a:r>
            <a:r>
              <a:rPr dirty="0" sz="1800" spc="-25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and</a:t>
            </a:r>
            <a:r>
              <a:rPr dirty="0" sz="1800" spc="-20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workflows,</a:t>
            </a:r>
            <a:r>
              <a:rPr dirty="0" sz="1800" spc="-25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maximizing</a:t>
            </a:r>
            <a:r>
              <a:rPr dirty="0" sz="1800" spc="-20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value</a:t>
            </a:r>
            <a:r>
              <a:rPr dirty="0" sz="1800" spc="-25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with</a:t>
            </a:r>
            <a:r>
              <a:rPr dirty="0" sz="1800" spc="-20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90909"/>
                </a:solidFill>
                <a:latin typeface="Arial"/>
                <a:cs typeface="Arial"/>
              </a:rPr>
              <a:t>minimal </a:t>
            </a:r>
            <a:r>
              <a:rPr dirty="0" sz="1800">
                <a:solidFill>
                  <a:srgbClr val="090909"/>
                </a:solidFill>
                <a:latin typeface="Arial"/>
                <a:cs typeface="Arial"/>
              </a:rPr>
              <a:t>implementation</a:t>
            </a:r>
            <a:r>
              <a:rPr dirty="0" sz="1800" spc="-55">
                <a:solidFill>
                  <a:srgbClr val="090909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90909"/>
                </a:solidFill>
                <a:latin typeface="Arial"/>
                <a:cs typeface="Arial"/>
              </a:rPr>
              <a:t>friction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112" y="-22453"/>
            <a:ext cx="635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0000"/>
                </a:solidFill>
                <a:latin typeface="Calibri"/>
                <a:cs typeface="Calibri"/>
              </a:rPr>
              <a:t>Protected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711" y="330430"/>
            <a:ext cx="939482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14880" algn="l"/>
                <a:tab pos="3738879" algn="l"/>
                <a:tab pos="4218940" algn="l"/>
                <a:tab pos="5207000" algn="l"/>
                <a:tab pos="7490459" algn="l"/>
              </a:tabLst>
            </a:pPr>
            <a:r>
              <a:rPr dirty="0" spc="-10">
                <a:solidFill>
                  <a:srgbClr val="000000"/>
                </a:solidFill>
              </a:rPr>
              <a:t>Business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dirty="0" spc="-10">
                <a:solidFill>
                  <a:srgbClr val="000000"/>
                </a:solidFill>
              </a:rPr>
              <a:t>Model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dirty="0" spc="-50">
                <a:solidFill>
                  <a:srgbClr val="000000"/>
                </a:solidFill>
              </a:rPr>
              <a:t>&amp;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dirty="0" spc="-25">
                <a:solidFill>
                  <a:srgbClr val="000000"/>
                </a:solidFill>
              </a:rPr>
              <a:t>Go-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dirty="0" spc="-25">
                <a:solidFill>
                  <a:srgbClr val="000000"/>
                </a:solidFill>
              </a:rPr>
              <a:t>to-</a:t>
            </a:r>
            <a:r>
              <a:rPr dirty="0" spc="-10">
                <a:solidFill>
                  <a:srgbClr val="000000"/>
                </a:solidFill>
              </a:rPr>
              <a:t>Market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dirty="0" spc="-10">
                <a:solidFill>
                  <a:srgbClr val="000000"/>
                </a:solidFill>
              </a:rPr>
              <a:t>Strategy</a:t>
            </a: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315621" y="1192516"/>
          <a:ext cx="14140180" cy="6710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83760"/>
                <a:gridCol w="4683760"/>
                <a:gridCol w="4683760"/>
              </a:tblGrid>
              <a:tr h="754380">
                <a:tc>
                  <a:txBody>
                    <a:bodyPr/>
                    <a:lstStyle/>
                    <a:p>
                      <a:pPr marL="1843405" marR="574040" indent="-12649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b="1">
                          <a:latin typeface="Calibri"/>
                          <a:cs typeface="Calibri"/>
                        </a:rPr>
                        <a:t>B2C</a:t>
                      </a:r>
                      <a:r>
                        <a:rPr dirty="0" sz="1400" spc="-3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b="1">
                          <a:latin typeface="Calibri"/>
                          <a:cs typeface="Calibri"/>
                        </a:rPr>
                        <a:t>Freemium</a:t>
                      </a:r>
                      <a:r>
                        <a:rPr dirty="0" sz="14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b="1">
                          <a:latin typeface="Calibri"/>
                          <a:cs typeface="Calibri"/>
                        </a:rPr>
                        <a:t>Model:</a:t>
                      </a:r>
                      <a:r>
                        <a:rPr dirty="0" sz="14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b="1">
                          <a:latin typeface="Calibri"/>
                          <a:cs typeface="Calibri"/>
                        </a:rPr>
                        <a:t>Customer</a:t>
                      </a:r>
                      <a:r>
                        <a:rPr dirty="0" sz="14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b="1">
                          <a:latin typeface="Calibri"/>
                          <a:cs typeface="Calibri"/>
                        </a:rPr>
                        <a:t>Engagement</a:t>
                      </a:r>
                      <a:r>
                        <a:rPr dirty="0" sz="14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0" b="1">
                          <a:latin typeface="Calibri"/>
                          <a:cs typeface="Calibri"/>
                        </a:rPr>
                        <a:t>&amp; </a:t>
                      </a:r>
                      <a:r>
                        <a:rPr dirty="0" sz="1400" spc="-10" b="1">
                          <a:latin typeface="Calibri"/>
                          <a:cs typeface="Calibri"/>
                        </a:rPr>
                        <a:t>Monetization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80059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b="1">
                          <a:latin typeface="Calibri"/>
                          <a:cs typeface="Calibri"/>
                        </a:rPr>
                        <a:t>B2B</a:t>
                      </a:r>
                      <a:r>
                        <a:rPr dirty="0" sz="1400" spc="-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b="1">
                          <a:latin typeface="Calibri"/>
                          <a:cs typeface="Calibri"/>
                        </a:rPr>
                        <a:t>SaaS</a:t>
                      </a:r>
                      <a:r>
                        <a:rPr dirty="0" sz="1400" spc="-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b="1">
                          <a:latin typeface="Calibri"/>
                          <a:cs typeface="Calibri"/>
                        </a:rPr>
                        <a:t>Model:</a:t>
                      </a:r>
                      <a:r>
                        <a:rPr dirty="0" sz="1400" spc="-10" b="1">
                          <a:latin typeface="Calibri"/>
                          <a:cs typeface="Calibri"/>
                        </a:rPr>
                        <a:t> Enterprise</a:t>
                      </a:r>
                      <a:r>
                        <a:rPr dirty="0" sz="1400" spc="-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 b="1">
                          <a:latin typeface="Calibri"/>
                          <a:cs typeface="Calibri"/>
                        </a:rPr>
                        <a:t>Solutions </a:t>
                      </a:r>
                      <a:r>
                        <a:rPr dirty="0" sz="1400" b="1">
                          <a:latin typeface="Calibri"/>
                          <a:cs typeface="Calibri"/>
                        </a:rPr>
                        <a:t>&amp;</a:t>
                      </a:r>
                      <a:r>
                        <a:rPr dirty="0" sz="1400" spc="-10" b="1">
                          <a:latin typeface="Calibri"/>
                          <a:cs typeface="Calibri"/>
                        </a:rPr>
                        <a:t> Scalability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1722755" marR="374015" indent="-13468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 b="1">
                          <a:latin typeface="Calibri"/>
                          <a:cs typeface="Calibri"/>
                        </a:rPr>
                        <a:t>Platform/Partnership</a:t>
                      </a:r>
                      <a:r>
                        <a:rPr dirty="0" sz="1400" spc="-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b="1">
                          <a:latin typeface="Calibri"/>
                          <a:cs typeface="Calibri"/>
                        </a:rPr>
                        <a:t>Model:</a:t>
                      </a:r>
                      <a:r>
                        <a:rPr dirty="0" sz="1400" spc="-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b="1">
                          <a:latin typeface="Calibri"/>
                          <a:cs typeface="Calibri"/>
                        </a:rPr>
                        <a:t>Ecosystem</a:t>
                      </a:r>
                      <a:r>
                        <a:rPr dirty="0" sz="1400" spc="-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b="1">
                          <a:latin typeface="Calibri"/>
                          <a:cs typeface="Calibri"/>
                        </a:rPr>
                        <a:t>Expansion</a:t>
                      </a:r>
                      <a:r>
                        <a:rPr dirty="0" sz="1400" spc="-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0" b="1">
                          <a:latin typeface="Calibri"/>
                          <a:cs typeface="Calibri"/>
                        </a:rPr>
                        <a:t>&amp; </a:t>
                      </a:r>
                      <a:r>
                        <a:rPr dirty="0" sz="1400" b="1">
                          <a:latin typeface="Calibri"/>
                          <a:cs typeface="Calibri"/>
                        </a:rPr>
                        <a:t>Revenue</a:t>
                      </a:r>
                      <a:r>
                        <a:rPr dirty="0" sz="14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 b="1">
                          <a:latin typeface="Calibri"/>
                          <a:cs typeface="Calibri"/>
                        </a:rPr>
                        <a:t>Sharing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</a:tr>
              <a:tr h="5955665">
                <a:tc>
                  <a:txBody>
                    <a:bodyPr/>
                    <a:lstStyle/>
                    <a:p>
                      <a:pPr marL="91440" marR="62484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Free</a:t>
                      </a:r>
                      <a:r>
                        <a:rPr dirty="0" sz="12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Tier:</a:t>
                      </a:r>
                      <a:r>
                        <a:rPr dirty="0" sz="12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Limited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2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complaints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per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month,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basic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tracking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and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archiving</a:t>
                      </a:r>
                      <a:r>
                        <a:rPr dirty="0" sz="1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only.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1440" marR="240665">
                        <a:lnSpc>
                          <a:spcPct val="100000"/>
                        </a:lnSpc>
                      </a:pPr>
                      <a:r>
                        <a:rPr dirty="0" sz="1200" spc="-10" b="1">
                          <a:latin typeface="Calibri"/>
                          <a:cs typeface="Calibri"/>
                        </a:rPr>
                        <a:t>Premium</a:t>
                      </a:r>
                      <a:r>
                        <a:rPr dirty="0" sz="12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Tier</a:t>
                      </a:r>
                      <a:r>
                        <a:rPr dirty="0" sz="12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(₹99/month):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Unlimited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complaints,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advanced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tracking,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comprehensive</a:t>
                      </a:r>
                      <a:r>
                        <a:rPr dirty="0" sz="12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archiving.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1440" marR="35306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Pro</a:t>
                      </a:r>
                      <a:r>
                        <a:rPr dirty="0" sz="12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Tier</a:t>
                      </a:r>
                      <a:r>
                        <a:rPr dirty="0" sz="12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(₹199/month):</a:t>
                      </a:r>
                      <a:r>
                        <a:rPr dirty="0" sz="1200" spc="-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Unlimited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complaints,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priority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24/7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support,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advanced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analytics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reporting.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u="sng" sz="1200" b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Key</a:t>
                      </a:r>
                      <a:r>
                        <a:rPr dirty="0" u="sng" sz="1200" spc="-15" b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200" b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Metrics</a:t>
                      </a:r>
                      <a:r>
                        <a:rPr dirty="0" u="sng" sz="1200" spc="-15" b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200" b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&amp;</a:t>
                      </a:r>
                      <a:r>
                        <a:rPr dirty="0" u="sng" sz="1200" spc="-15" b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200" spc="-10" b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Costs: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1440" marR="38798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User</a:t>
                      </a:r>
                      <a:r>
                        <a:rPr dirty="0" sz="12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Acquisition</a:t>
                      </a:r>
                      <a:r>
                        <a:rPr dirty="0" sz="12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Target:</a:t>
                      </a:r>
                      <a:r>
                        <a:rPr dirty="0" sz="1200" spc="-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100,000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free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users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by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Q2,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10,000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premium subscribers</a:t>
                      </a:r>
                      <a:r>
                        <a:rPr dirty="0" sz="12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by</a:t>
                      </a:r>
                      <a:r>
                        <a:rPr dirty="0" sz="12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Q4.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1440" marR="755650">
                        <a:lnSpc>
                          <a:spcPct val="100000"/>
                        </a:lnSpc>
                      </a:pPr>
                      <a:r>
                        <a:rPr dirty="0" sz="1200" spc="-10" b="1">
                          <a:latin typeface="Calibri"/>
                          <a:cs typeface="Calibri"/>
                        </a:rPr>
                        <a:t>Conversion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Rate:</a:t>
                      </a:r>
                      <a:r>
                        <a:rPr dirty="0" sz="1200" spc="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8%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free-to-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premium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conversion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rate. 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Monthly</a:t>
                      </a:r>
                      <a:r>
                        <a:rPr dirty="0" sz="12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Retention: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85%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monthly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user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retention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premium subscribers.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1440" marR="17208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Customer</a:t>
                      </a:r>
                      <a:r>
                        <a:rPr dirty="0" sz="12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Acquisition</a:t>
                      </a:r>
                      <a:r>
                        <a:rPr dirty="0" sz="12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Cost</a:t>
                      </a:r>
                      <a:r>
                        <a:rPr dirty="0" sz="1200" spc="-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(CAC):</a:t>
                      </a:r>
                      <a:r>
                        <a:rPr dirty="0" sz="1200" spc="-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₹150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per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user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(digital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marketing,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app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store</a:t>
                      </a:r>
                      <a:r>
                        <a:rPr dirty="0" sz="12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optimization).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1440" marR="39052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Free</a:t>
                      </a:r>
                      <a:r>
                        <a:rPr dirty="0" sz="12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Tier</a:t>
                      </a:r>
                      <a:r>
                        <a:rPr dirty="0" sz="12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Operational</a:t>
                      </a:r>
                      <a:r>
                        <a:rPr dirty="0" sz="12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Cost:</a:t>
                      </a:r>
                      <a:r>
                        <a:rPr dirty="0" sz="1200" spc="-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₹25/user/month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(server,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API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calls,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basic support).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1440" marR="215265">
                        <a:lnSpc>
                          <a:spcPct val="100000"/>
                        </a:lnSpc>
                      </a:pPr>
                      <a:r>
                        <a:rPr dirty="0" sz="1200" spc="-10" b="1">
                          <a:latin typeface="Calibri"/>
                          <a:cs typeface="Calibri"/>
                        </a:rPr>
                        <a:t>Premium</a:t>
                      </a:r>
                      <a:r>
                        <a:rPr dirty="0" sz="12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Conversion</a:t>
                      </a:r>
                      <a:r>
                        <a:rPr dirty="0" sz="12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Cost: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₹300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per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premium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subscriber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(onboarding,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premium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feature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access).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1440" marR="9588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Churn</a:t>
                      </a:r>
                      <a:r>
                        <a:rPr dirty="0" sz="1200" spc="-3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Management:</a:t>
                      </a:r>
                      <a:r>
                        <a:rPr dirty="0" sz="12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₹50/user/month</a:t>
                      </a:r>
                      <a:r>
                        <a:rPr dirty="0" sz="1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(retention</a:t>
                      </a:r>
                      <a:r>
                        <a:rPr dirty="0" sz="1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campaigns,</a:t>
                      </a:r>
                      <a:r>
                        <a:rPr dirty="0" sz="1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continuous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feature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updates).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Consumer</a:t>
                      </a:r>
                      <a:r>
                        <a:rPr dirty="0" sz="12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App</a:t>
                      </a:r>
                      <a:r>
                        <a:rPr dirty="0" sz="12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Features:</a:t>
                      </a:r>
                      <a:r>
                        <a:rPr dirty="0" sz="12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Robust</a:t>
                      </a:r>
                      <a:r>
                        <a:rPr dirty="0" sz="12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&amp;</a:t>
                      </a:r>
                      <a:r>
                        <a:rPr dirty="0" sz="12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User-Centric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1440" marR="32956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Seamless</a:t>
                      </a:r>
                      <a:r>
                        <a:rPr dirty="0" sz="1200" spc="-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Integration:</a:t>
                      </a:r>
                      <a:r>
                        <a:rPr dirty="0" sz="1200" spc="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Real-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time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sync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with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Gmail/Outlook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API,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99.9%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uptime</a:t>
                      </a:r>
                      <a:r>
                        <a:rPr dirty="0" sz="12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SLA.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1440" marR="551815">
                        <a:lnSpc>
                          <a:spcPct val="100000"/>
                        </a:lnSpc>
                      </a:pPr>
                      <a:r>
                        <a:rPr dirty="0" sz="1200" spc="-20" b="1">
                          <a:latin typeface="Calibri"/>
                          <a:cs typeface="Calibri"/>
                        </a:rPr>
                        <a:t>Multi-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platform</a:t>
                      </a:r>
                      <a:r>
                        <a:rPr dirty="0" sz="1200" spc="-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Access:</a:t>
                      </a:r>
                      <a:r>
                        <a:rPr dirty="0" sz="1200" spc="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Handy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Chrome/Edge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extensions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 for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quick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tracking;</a:t>
                      </a:r>
                      <a:r>
                        <a:rPr dirty="0" sz="1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dedicated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iOS/Android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mobile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apps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on-the-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go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management.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1440" marR="14287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Proactive</a:t>
                      </a:r>
                      <a:r>
                        <a:rPr dirty="0" sz="12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Updates: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Push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notifications,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email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alerts,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SMS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updates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to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keep</a:t>
                      </a:r>
                      <a:r>
                        <a:rPr dirty="0" sz="12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users</a:t>
                      </a:r>
                      <a:r>
                        <a:rPr dirty="0" sz="12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informed.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200" spc="-10" b="1">
                          <a:latin typeface="Calibri"/>
                          <a:cs typeface="Calibri"/>
                        </a:rPr>
                        <a:t>Comprehensive</a:t>
                      </a:r>
                      <a:r>
                        <a:rPr dirty="0" sz="12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Record: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Secure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archive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all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past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complaints.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User</a:t>
                      </a:r>
                      <a:r>
                        <a:rPr dirty="0" sz="12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Engagement:</a:t>
                      </a:r>
                      <a:r>
                        <a:rPr dirty="0" sz="1200" spc="-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Average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4.2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complaints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tracked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per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user.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4826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34163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Easy</a:t>
                      </a:r>
                      <a:r>
                        <a:rPr dirty="0" sz="12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Setup:</a:t>
                      </a:r>
                      <a:r>
                        <a:rPr dirty="0" sz="12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Standard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CRM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integration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under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2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weeks;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Custom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API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integration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4-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6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weeks.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0805" marR="30607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Scalability:</a:t>
                      </a:r>
                      <a:r>
                        <a:rPr dirty="0" sz="1200" spc="-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Designed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grow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with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your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business,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handling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millions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of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tickets</a:t>
                      </a:r>
                      <a:r>
                        <a:rPr dirty="0" sz="12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efficiently.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0805" marR="479425">
                        <a:lnSpc>
                          <a:spcPct val="100000"/>
                        </a:lnSpc>
                      </a:pPr>
                      <a:r>
                        <a:rPr dirty="0" sz="1200" spc="-10" b="1">
                          <a:latin typeface="Calibri"/>
                          <a:cs typeface="Calibri"/>
                        </a:rPr>
                        <a:t>Advanced</a:t>
                      </a:r>
                      <a:r>
                        <a:rPr dirty="0" sz="12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Reporting:</a:t>
                      </a:r>
                      <a:r>
                        <a:rPr dirty="0" sz="1200" spc="-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Detailed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reports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insights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operational optimization.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0805" marR="31305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Security</a:t>
                      </a:r>
                      <a:r>
                        <a:rPr dirty="0" sz="12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&amp;</a:t>
                      </a:r>
                      <a:r>
                        <a:rPr dirty="0" sz="12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Compliance: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Industry-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standard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security,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ISO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27001,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SOC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0">
                          <a:latin typeface="Calibri"/>
                          <a:cs typeface="Calibri"/>
                        </a:rPr>
                        <a:t>2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Type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II,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GDPR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compliant.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0805" marR="588010">
                        <a:lnSpc>
                          <a:spcPct val="100000"/>
                        </a:lnSpc>
                      </a:pPr>
                      <a:r>
                        <a:rPr dirty="0" sz="1200" spc="-10" b="1">
                          <a:latin typeface="Calibri"/>
                          <a:cs typeface="Calibri"/>
                        </a:rPr>
                        <a:t>Dedicated</a:t>
                      </a:r>
                      <a:r>
                        <a:rPr dirty="0" sz="1200" spc="-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Support:</a:t>
                      </a:r>
                      <a:r>
                        <a:rPr dirty="0" sz="12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Comprehensive</a:t>
                      </a:r>
                      <a:r>
                        <a:rPr dirty="0" sz="12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onboarding</a:t>
                      </a:r>
                      <a:r>
                        <a:rPr dirty="0" sz="1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2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24/7</a:t>
                      </a:r>
                      <a:r>
                        <a:rPr dirty="0" sz="12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phone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support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Enterprise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clients,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dedicated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CSM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500+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agents.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u="sng" sz="1200" spc="-10" b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Pricing</a:t>
                      </a:r>
                      <a:r>
                        <a:rPr dirty="0" u="sng" sz="1200" spc="-20" b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200" b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Tiers</a:t>
                      </a:r>
                      <a:r>
                        <a:rPr dirty="0" u="sng" sz="1200" spc="-15" b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200" b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&amp;</a:t>
                      </a:r>
                      <a:r>
                        <a:rPr dirty="0" u="sng" sz="1200" spc="-15" b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200" spc="-10" b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Costs: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Starter:</a:t>
                      </a:r>
                      <a:r>
                        <a:rPr dirty="0" sz="1200" spc="-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₹2,500/agent/month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Professional:</a:t>
                      </a:r>
                      <a:r>
                        <a:rPr dirty="0" sz="1200" spc="-7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₹4,500/agent/month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200" spc="-10" b="1">
                          <a:latin typeface="Calibri"/>
                          <a:cs typeface="Calibri"/>
                        </a:rPr>
                        <a:t>Enterprise: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₹7,500/agent/month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 + custom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solutions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0805" marR="11874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Volume</a:t>
                      </a:r>
                      <a:r>
                        <a:rPr dirty="0" sz="12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Discounts:</a:t>
                      </a:r>
                      <a:r>
                        <a:rPr dirty="0" sz="1200" spc="-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20%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off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100+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agents,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35%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off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500+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agents.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Contract</a:t>
                      </a:r>
                      <a:r>
                        <a:rPr dirty="0" sz="1200" spc="-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Terms:</a:t>
                      </a:r>
                      <a:r>
                        <a:rPr dirty="0" sz="1200" spc="-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Annual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contracts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with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30-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day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money-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back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guarantee.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Sales</a:t>
                      </a:r>
                      <a:r>
                        <a:rPr dirty="0" sz="12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Acquisition</a:t>
                      </a:r>
                      <a:r>
                        <a:rPr dirty="0" sz="12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Cost:</a:t>
                      </a:r>
                      <a:r>
                        <a:rPr dirty="0" sz="1200" spc="-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₹45,000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per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enterprise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client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(sales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team,</a:t>
                      </a:r>
                      <a:r>
                        <a:rPr dirty="0" sz="12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demos,</a:t>
                      </a:r>
                      <a:r>
                        <a:rPr dirty="0" sz="12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trials).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0805" marR="490220">
                        <a:lnSpc>
                          <a:spcPct val="100000"/>
                        </a:lnSpc>
                      </a:pPr>
                      <a:r>
                        <a:rPr dirty="0" sz="1200" spc="-10" b="1">
                          <a:latin typeface="Calibri"/>
                          <a:cs typeface="Calibri"/>
                        </a:rPr>
                        <a:t>Implementation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Cost:</a:t>
                      </a:r>
                      <a:r>
                        <a:rPr dirty="0" sz="1200" spc="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₹25,000-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₹75,000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per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client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(setup,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training, customization).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0805" marR="155575">
                        <a:lnSpc>
                          <a:spcPct val="100000"/>
                        </a:lnSpc>
                      </a:pPr>
                      <a:r>
                        <a:rPr dirty="0" sz="1200" spc="-10" b="1">
                          <a:latin typeface="Calibri"/>
                          <a:cs typeface="Calibri"/>
                        </a:rPr>
                        <a:t>Ongoing</a:t>
                      </a:r>
                      <a:r>
                        <a:rPr dirty="0" sz="12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Operational</a:t>
                      </a:r>
                      <a:r>
                        <a:rPr dirty="0" sz="1200" spc="-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Cost:</a:t>
                      </a:r>
                      <a:r>
                        <a:rPr dirty="0" sz="1200" spc="-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₹800/agent/month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(infrastructure,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support, updates).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0805" marR="22987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Customer</a:t>
                      </a:r>
                      <a:r>
                        <a:rPr dirty="0" sz="12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Success</a:t>
                      </a:r>
                      <a:r>
                        <a:rPr dirty="0" sz="12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Cost: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₹15,000/client/month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(account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management, optimization).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4826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7147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Marketplace</a:t>
                      </a:r>
                      <a:r>
                        <a:rPr dirty="0" sz="12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Commission:</a:t>
                      </a:r>
                      <a:r>
                        <a:rPr dirty="0" sz="1200" spc="-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30%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revenue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share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CRM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marketplace applications.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1440" marR="543560">
                        <a:lnSpc>
                          <a:spcPct val="100000"/>
                        </a:lnSpc>
                      </a:pPr>
                      <a:r>
                        <a:rPr dirty="0" sz="1200" spc="-20" b="1">
                          <a:latin typeface="Calibri"/>
                          <a:cs typeface="Calibri"/>
                        </a:rPr>
                        <a:t>White-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Labeling:</a:t>
                      </a:r>
                      <a:r>
                        <a:rPr dirty="0" sz="1200" spc="-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₹50L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setup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fee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₹10L/month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licensing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major brands.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1440" marR="347980">
                        <a:lnSpc>
                          <a:spcPct val="100000"/>
                        </a:lnSpc>
                      </a:pPr>
                      <a:r>
                        <a:rPr dirty="0" sz="1200" spc="-10" b="1">
                          <a:latin typeface="Calibri"/>
                          <a:cs typeface="Calibri"/>
                        </a:rPr>
                        <a:t>Partnership</a:t>
                      </a:r>
                      <a:r>
                        <a:rPr dirty="0" sz="12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Development</a:t>
                      </a:r>
                      <a:r>
                        <a:rPr dirty="0" sz="12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Cost:</a:t>
                      </a:r>
                      <a:r>
                        <a:rPr dirty="0" sz="1200" spc="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₹2L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per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major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integration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(technical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development,</a:t>
                      </a:r>
                      <a:r>
                        <a:rPr dirty="0" sz="12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testing).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1440" marR="94932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Marketplace</a:t>
                      </a:r>
                      <a:r>
                        <a:rPr dirty="0" sz="12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Listing</a:t>
                      </a:r>
                      <a:r>
                        <a:rPr dirty="0" sz="12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Fees:</a:t>
                      </a:r>
                      <a:r>
                        <a:rPr dirty="0" sz="1200" spc="-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₹50,000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setup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₹25,000/month maintenance.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1440" marR="919480">
                        <a:lnSpc>
                          <a:spcPct val="100000"/>
                        </a:lnSpc>
                      </a:pPr>
                      <a:r>
                        <a:rPr dirty="0" sz="1200" spc="-20" b="1">
                          <a:latin typeface="Calibri"/>
                          <a:cs typeface="Calibri"/>
                        </a:rPr>
                        <a:t>White-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Label</a:t>
                      </a:r>
                      <a:r>
                        <a:rPr dirty="0" sz="12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Customization:</a:t>
                      </a:r>
                      <a:r>
                        <a:rPr dirty="0" sz="1200" spc="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₹15L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per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major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brand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(custom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development,</a:t>
                      </a:r>
                      <a:r>
                        <a:rPr dirty="0" sz="12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branding).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1440" marR="38735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Revenue</a:t>
                      </a:r>
                      <a:r>
                        <a:rPr dirty="0" sz="12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Sharing</a:t>
                      </a:r>
                      <a:r>
                        <a:rPr dirty="0" sz="12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Operational</a:t>
                      </a:r>
                      <a:r>
                        <a:rPr dirty="0" sz="12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Cost:</a:t>
                      </a:r>
                      <a:r>
                        <a:rPr dirty="0" sz="12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15%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gross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revenue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(payment processing,</a:t>
                      </a:r>
                      <a:r>
                        <a:rPr dirty="0" sz="12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compliance).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u="sng" sz="1200" spc="-10" b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Partnership</a:t>
                      </a:r>
                      <a:r>
                        <a:rPr dirty="0" u="sng" sz="1200" b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Targets &amp; </a:t>
                      </a:r>
                      <a:r>
                        <a:rPr dirty="0" u="sng" sz="1200" spc="-10" b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Projections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: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Partner</a:t>
                      </a:r>
                      <a:r>
                        <a:rPr dirty="0" sz="1200" spc="-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Acquisition:</a:t>
                      </a:r>
                      <a:r>
                        <a:rPr dirty="0" sz="1200" spc="-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5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enterprise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partners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by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Q1,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15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by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Q4.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Revenue</a:t>
                      </a:r>
                      <a:r>
                        <a:rPr dirty="0" sz="12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Projection: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₹2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Crores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ARR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from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partnerships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by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end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Year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1.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 marR="342265">
                        <a:lnSpc>
                          <a:spcPct val="100000"/>
                        </a:lnSpc>
                      </a:pPr>
                      <a:r>
                        <a:rPr dirty="0" u="sng" sz="1200" spc="-10" b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Enterprise</a:t>
                      </a:r>
                      <a:r>
                        <a:rPr dirty="0" u="sng" sz="1200" spc="-15" b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200" b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Value</a:t>
                      </a:r>
                      <a:r>
                        <a:rPr dirty="0" u="sng" sz="1200" spc="-15" b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200" spc="-10" b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Propositions: </a:t>
                      </a:r>
                      <a:r>
                        <a:rPr dirty="0" u="sng" sz="1200" b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Performance</a:t>
                      </a:r>
                      <a:r>
                        <a:rPr dirty="0" u="sng" sz="1200" spc="-15" b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200" b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&amp;</a:t>
                      </a:r>
                      <a:r>
                        <a:rPr dirty="0" u="sng" sz="1200" spc="-15" b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200" spc="-10" b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Integration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 Integration</a:t>
                      </a:r>
                      <a:r>
                        <a:rPr dirty="0" sz="12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 b="1">
                          <a:latin typeface="Calibri"/>
                          <a:cs typeface="Calibri"/>
                        </a:rPr>
                        <a:t>Capabilities: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Robust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REST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APIs,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webhooks,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SAML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SSO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for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seamless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system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integration.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200" spc="-10" b="1">
                          <a:latin typeface="Calibri"/>
                          <a:cs typeface="Calibri"/>
                        </a:rPr>
                        <a:t>Compliance:</a:t>
                      </a:r>
                      <a:r>
                        <a:rPr dirty="0" sz="1200" spc="-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ISO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27001,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SOC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2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Type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II,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GDPR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compliant.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Performance</a:t>
                      </a:r>
                      <a:r>
                        <a:rPr dirty="0" sz="1200" spc="-4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Guarantees:</a:t>
                      </a:r>
                      <a:r>
                        <a:rPr dirty="0" sz="12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99.9%</a:t>
                      </a:r>
                      <a:r>
                        <a:rPr dirty="0" sz="12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uptime,</a:t>
                      </a:r>
                      <a:r>
                        <a:rPr dirty="0" sz="12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&lt;200ms</a:t>
                      </a:r>
                      <a:r>
                        <a:rPr dirty="0" sz="12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response</a:t>
                      </a:r>
                      <a:r>
                        <a:rPr dirty="0" sz="12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time.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48260">
                    <a:lnL w="12700">
                      <a:solidFill>
                        <a:srgbClr val="A4A4A4"/>
                      </a:solidFill>
                      <a:prstDash val="solid"/>
                    </a:lnL>
                    <a:lnR w="12700">
                      <a:solidFill>
                        <a:srgbClr val="A4A4A4"/>
                      </a:solidFill>
                      <a:prstDash val="solid"/>
                    </a:lnR>
                    <a:lnT w="12700">
                      <a:solidFill>
                        <a:srgbClr val="A4A4A4"/>
                      </a:solidFill>
                      <a:prstDash val="solid"/>
                    </a:lnT>
                    <a:lnB w="12700">
                      <a:solidFill>
                        <a:srgbClr val="A4A4A4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112" y="-22453"/>
            <a:ext cx="635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0000"/>
                </a:solidFill>
                <a:latin typeface="Calibri"/>
                <a:cs typeface="Calibri"/>
              </a:rPr>
              <a:t>Protected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9120" y="356186"/>
            <a:ext cx="383667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21155" algn="l"/>
              </a:tabLst>
            </a:pPr>
            <a:r>
              <a:rPr dirty="0" spc="-10">
                <a:solidFill>
                  <a:srgbClr val="000000"/>
                </a:solidFill>
              </a:rPr>
              <a:t>Future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dirty="0" spc="-10">
                <a:solidFill>
                  <a:srgbClr val="000000"/>
                </a:solidFill>
              </a:rPr>
              <a:t>Roadmap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793789" y="3164268"/>
            <a:ext cx="13042900" cy="573405"/>
            <a:chOff x="793789" y="3164268"/>
            <a:chExt cx="13042900" cy="573405"/>
          </a:xfrm>
        </p:grpSpPr>
        <p:sp>
          <p:nvSpPr>
            <p:cNvPr id="5" name="object 5" descr=""/>
            <p:cNvSpPr/>
            <p:nvPr/>
          </p:nvSpPr>
          <p:spPr>
            <a:xfrm>
              <a:off x="793789" y="3580930"/>
              <a:ext cx="13042900" cy="15240"/>
            </a:xfrm>
            <a:custGeom>
              <a:avLst/>
              <a:gdLst/>
              <a:ahLst/>
              <a:cxnLst/>
              <a:rect l="l" t="t" r="r" b="b"/>
              <a:pathLst>
                <a:path w="13042900" h="15239">
                  <a:moveTo>
                    <a:pt x="13039344" y="0"/>
                  </a:moveTo>
                  <a:lnTo>
                    <a:pt x="3439" y="0"/>
                  </a:lnTo>
                  <a:lnTo>
                    <a:pt x="0" y="3441"/>
                  </a:lnTo>
                  <a:lnTo>
                    <a:pt x="0" y="7620"/>
                  </a:lnTo>
                  <a:lnTo>
                    <a:pt x="0" y="11798"/>
                  </a:lnTo>
                  <a:lnTo>
                    <a:pt x="3439" y="15240"/>
                  </a:lnTo>
                  <a:lnTo>
                    <a:pt x="13039344" y="15240"/>
                  </a:lnTo>
                  <a:lnTo>
                    <a:pt x="13042773" y="11798"/>
                  </a:lnTo>
                  <a:lnTo>
                    <a:pt x="13042773" y="3441"/>
                  </a:lnTo>
                  <a:lnTo>
                    <a:pt x="130393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342436" y="3164268"/>
              <a:ext cx="15240" cy="417195"/>
            </a:xfrm>
            <a:custGeom>
              <a:avLst/>
              <a:gdLst/>
              <a:ahLst/>
              <a:cxnLst/>
              <a:rect l="l" t="t" r="r" b="b"/>
              <a:pathLst>
                <a:path w="15239" h="417195">
                  <a:moveTo>
                    <a:pt x="11800" y="0"/>
                  </a:moveTo>
                  <a:lnTo>
                    <a:pt x="3439" y="0"/>
                  </a:lnTo>
                  <a:lnTo>
                    <a:pt x="0" y="3441"/>
                  </a:lnTo>
                  <a:lnTo>
                    <a:pt x="0" y="7620"/>
                  </a:lnTo>
                  <a:lnTo>
                    <a:pt x="0" y="413283"/>
                  </a:lnTo>
                  <a:lnTo>
                    <a:pt x="3439" y="416712"/>
                  </a:lnTo>
                  <a:lnTo>
                    <a:pt x="11800" y="416712"/>
                  </a:lnTo>
                  <a:lnTo>
                    <a:pt x="15239" y="413283"/>
                  </a:lnTo>
                  <a:lnTo>
                    <a:pt x="15239" y="3441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D7D3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193846" y="3424656"/>
              <a:ext cx="313055" cy="313055"/>
            </a:xfrm>
            <a:custGeom>
              <a:avLst/>
              <a:gdLst/>
              <a:ahLst/>
              <a:cxnLst/>
              <a:rect l="l" t="t" r="r" b="b"/>
              <a:pathLst>
                <a:path w="313054" h="313054">
                  <a:moveTo>
                    <a:pt x="291698" y="0"/>
                  </a:moveTo>
                  <a:lnTo>
                    <a:pt x="20840" y="0"/>
                  </a:lnTo>
                  <a:lnTo>
                    <a:pt x="12760" y="1649"/>
                  </a:lnTo>
                  <a:lnTo>
                    <a:pt x="6132" y="6134"/>
                  </a:lnTo>
                  <a:lnTo>
                    <a:pt x="1648" y="12762"/>
                  </a:lnTo>
                  <a:lnTo>
                    <a:pt x="0" y="20840"/>
                  </a:lnTo>
                  <a:lnTo>
                    <a:pt x="0" y="291693"/>
                  </a:lnTo>
                  <a:lnTo>
                    <a:pt x="1648" y="299777"/>
                  </a:lnTo>
                  <a:lnTo>
                    <a:pt x="6132" y="306404"/>
                  </a:lnTo>
                  <a:lnTo>
                    <a:pt x="12760" y="310887"/>
                  </a:lnTo>
                  <a:lnTo>
                    <a:pt x="20840" y="312534"/>
                  </a:lnTo>
                  <a:lnTo>
                    <a:pt x="291698" y="312534"/>
                  </a:lnTo>
                  <a:lnTo>
                    <a:pt x="299777" y="310887"/>
                  </a:lnTo>
                  <a:lnTo>
                    <a:pt x="306405" y="306404"/>
                  </a:lnTo>
                  <a:lnTo>
                    <a:pt x="310889" y="299777"/>
                  </a:lnTo>
                  <a:lnTo>
                    <a:pt x="312538" y="291693"/>
                  </a:lnTo>
                  <a:lnTo>
                    <a:pt x="312538" y="20840"/>
                  </a:lnTo>
                  <a:lnTo>
                    <a:pt x="310889" y="12762"/>
                  </a:lnTo>
                  <a:lnTo>
                    <a:pt x="306405" y="6134"/>
                  </a:lnTo>
                  <a:lnTo>
                    <a:pt x="299777" y="1649"/>
                  </a:lnTo>
                  <a:lnTo>
                    <a:pt x="291698" y="0"/>
                  </a:lnTo>
                  <a:close/>
                </a:path>
              </a:pathLst>
            </a:custGeom>
            <a:solidFill>
              <a:srgbClr val="F1ED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3281095" y="3459479"/>
            <a:ext cx="1384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0" b="1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716309" y="1379321"/>
            <a:ext cx="12674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4B4B4D"/>
                </a:solidFill>
                <a:latin typeface="Arial"/>
                <a:cs typeface="Arial"/>
              </a:rPr>
              <a:t>1:</a:t>
            </a:r>
            <a:r>
              <a:rPr dirty="0" sz="1600" spc="-2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4B4B4D"/>
                </a:solidFill>
                <a:latin typeface="Arial"/>
                <a:cs typeface="Arial"/>
              </a:rPr>
              <a:t>Foundation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19916" y="1654962"/>
            <a:ext cx="3528060" cy="1109345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90"/>
              </a:spcBef>
              <a:buChar char="•"/>
              <a:tabLst>
                <a:tab pos="354965" algn="l"/>
              </a:tabLst>
            </a:pP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Launch</a:t>
            </a:r>
            <a:r>
              <a:rPr dirty="0" sz="1200" spc="-1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consumer</a:t>
            </a:r>
            <a:r>
              <a:rPr dirty="0" sz="1200" spc="-1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app</a:t>
            </a:r>
            <a:r>
              <a:rPr dirty="0" sz="1200" spc="-1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with</a:t>
            </a:r>
            <a:r>
              <a:rPr dirty="0" sz="1200" spc="-1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Gmail</a:t>
            </a:r>
            <a:r>
              <a:rPr dirty="0" sz="1200" spc="-10">
                <a:solidFill>
                  <a:srgbClr val="4B4B4D"/>
                </a:solidFill>
                <a:latin typeface="Arial"/>
                <a:cs typeface="Arial"/>
              </a:rPr>
              <a:t> integration</a:t>
            </a:r>
            <a:endParaRPr sz="1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95"/>
              </a:spcBef>
              <a:buChar char="•"/>
              <a:tabLst>
                <a:tab pos="354965" algn="l"/>
              </a:tabLst>
            </a:pP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Onboard</a:t>
            </a:r>
            <a:r>
              <a:rPr dirty="0" sz="120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first</a:t>
            </a:r>
            <a:r>
              <a:rPr dirty="0" sz="120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5</a:t>
            </a:r>
            <a:r>
              <a:rPr dirty="0" sz="120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enterprise</a:t>
            </a:r>
            <a:r>
              <a:rPr dirty="0" sz="1200" spc="-2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4B4B4D"/>
                </a:solidFill>
                <a:latin typeface="Arial"/>
                <a:cs typeface="Arial"/>
              </a:rPr>
              <a:t>partners</a:t>
            </a:r>
            <a:endParaRPr sz="1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90"/>
              </a:spcBef>
              <a:buChar char="•"/>
              <a:tabLst>
                <a:tab pos="354965" algn="l"/>
              </a:tabLst>
            </a:pP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Achieve</a:t>
            </a:r>
            <a:r>
              <a:rPr dirty="0" sz="1200" spc="-2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10,000</a:t>
            </a:r>
            <a:r>
              <a:rPr dirty="0" sz="1200" spc="-2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active</a:t>
            </a:r>
            <a:r>
              <a:rPr dirty="0" sz="1200" spc="-2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4B4B4D"/>
                </a:solidFill>
                <a:latin typeface="Arial"/>
                <a:cs typeface="Arial"/>
              </a:rPr>
              <a:t>users</a:t>
            </a:r>
            <a:endParaRPr sz="1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95"/>
              </a:spcBef>
              <a:buChar char="•"/>
              <a:tabLst>
                <a:tab pos="354965" algn="l"/>
              </a:tabLst>
            </a:pP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Complete</a:t>
            </a:r>
            <a:r>
              <a:rPr dirty="0" sz="1200" spc="-1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Zendesk</a:t>
            </a:r>
            <a:r>
              <a:rPr dirty="0" sz="1200" spc="-1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and</a:t>
            </a:r>
            <a:r>
              <a:rPr dirty="0" sz="1200" spc="-1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Freshdesk</a:t>
            </a:r>
            <a:r>
              <a:rPr dirty="0" sz="1200" spc="-1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4B4B4D"/>
                </a:solidFill>
                <a:latin typeface="Arial"/>
                <a:cs typeface="Arial"/>
              </a:rPr>
              <a:t>integrations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5837161" y="3424656"/>
            <a:ext cx="313055" cy="573405"/>
            <a:chOff x="5837161" y="3424656"/>
            <a:chExt cx="313055" cy="573405"/>
          </a:xfrm>
        </p:grpSpPr>
        <p:sp>
          <p:nvSpPr>
            <p:cNvPr id="12" name="object 12" descr=""/>
            <p:cNvSpPr/>
            <p:nvPr/>
          </p:nvSpPr>
          <p:spPr>
            <a:xfrm>
              <a:off x="5985751" y="3580866"/>
              <a:ext cx="15240" cy="417195"/>
            </a:xfrm>
            <a:custGeom>
              <a:avLst/>
              <a:gdLst/>
              <a:ahLst/>
              <a:cxnLst/>
              <a:rect l="l" t="t" r="r" b="b"/>
              <a:pathLst>
                <a:path w="15239" h="417195">
                  <a:moveTo>
                    <a:pt x="11800" y="0"/>
                  </a:moveTo>
                  <a:lnTo>
                    <a:pt x="3439" y="0"/>
                  </a:lnTo>
                  <a:lnTo>
                    <a:pt x="0" y="3441"/>
                  </a:lnTo>
                  <a:lnTo>
                    <a:pt x="0" y="7620"/>
                  </a:lnTo>
                  <a:lnTo>
                    <a:pt x="0" y="413283"/>
                  </a:lnTo>
                  <a:lnTo>
                    <a:pt x="3439" y="416712"/>
                  </a:lnTo>
                  <a:lnTo>
                    <a:pt x="11800" y="416712"/>
                  </a:lnTo>
                  <a:lnTo>
                    <a:pt x="15239" y="413283"/>
                  </a:lnTo>
                  <a:lnTo>
                    <a:pt x="15239" y="3441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D7D3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837161" y="3424656"/>
              <a:ext cx="313055" cy="313055"/>
            </a:xfrm>
            <a:custGeom>
              <a:avLst/>
              <a:gdLst/>
              <a:ahLst/>
              <a:cxnLst/>
              <a:rect l="l" t="t" r="r" b="b"/>
              <a:pathLst>
                <a:path w="313054" h="313054">
                  <a:moveTo>
                    <a:pt x="291698" y="0"/>
                  </a:moveTo>
                  <a:lnTo>
                    <a:pt x="20840" y="0"/>
                  </a:lnTo>
                  <a:lnTo>
                    <a:pt x="12760" y="1649"/>
                  </a:lnTo>
                  <a:lnTo>
                    <a:pt x="6132" y="6134"/>
                  </a:lnTo>
                  <a:lnTo>
                    <a:pt x="1648" y="12762"/>
                  </a:lnTo>
                  <a:lnTo>
                    <a:pt x="0" y="20840"/>
                  </a:lnTo>
                  <a:lnTo>
                    <a:pt x="0" y="291693"/>
                  </a:lnTo>
                  <a:lnTo>
                    <a:pt x="1648" y="299777"/>
                  </a:lnTo>
                  <a:lnTo>
                    <a:pt x="6132" y="306404"/>
                  </a:lnTo>
                  <a:lnTo>
                    <a:pt x="12760" y="310887"/>
                  </a:lnTo>
                  <a:lnTo>
                    <a:pt x="20840" y="312534"/>
                  </a:lnTo>
                  <a:lnTo>
                    <a:pt x="291698" y="312534"/>
                  </a:lnTo>
                  <a:lnTo>
                    <a:pt x="299777" y="310887"/>
                  </a:lnTo>
                  <a:lnTo>
                    <a:pt x="306405" y="306404"/>
                  </a:lnTo>
                  <a:lnTo>
                    <a:pt x="310889" y="299777"/>
                  </a:lnTo>
                  <a:lnTo>
                    <a:pt x="312538" y="291693"/>
                  </a:lnTo>
                  <a:lnTo>
                    <a:pt x="312538" y="20840"/>
                  </a:lnTo>
                  <a:lnTo>
                    <a:pt x="310889" y="12762"/>
                  </a:lnTo>
                  <a:lnTo>
                    <a:pt x="306405" y="6134"/>
                  </a:lnTo>
                  <a:lnTo>
                    <a:pt x="299777" y="1649"/>
                  </a:lnTo>
                  <a:lnTo>
                    <a:pt x="291698" y="0"/>
                  </a:lnTo>
                  <a:close/>
                </a:path>
              </a:pathLst>
            </a:custGeom>
            <a:solidFill>
              <a:srgbClr val="F1ED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5921997" y="3459479"/>
            <a:ext cx="1384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0" b="1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563099" y="4096804"/>
            <a:ext cx="3002280" cy="1655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71345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4B4B4D"/>
                </a:solidFill>
                <a:latin typeface="Arial"/>
                <a:cs typeface="Arial"/>
              </a:rPr>
              <a:t>2:Expansion</a:t>
            </a: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940"/>
              </a:spcBef>
              <a:buChar char="•"/>
              <a:tabLst>
                <a:tab pos="354965" algn="l"/>
              </a:tabLst>
            </a:pP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WhatsApp</a:t>
            </a:r>
            <a:r>
              <a:rPr dirty="0" sz="1200" spc="-1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Business</a:t>
            </a:r>
            <a:r>
              <a:rPr dirty="0" sz="1200" spc="-1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API</a:t>
            </a:r>
            <a:r>
              <a:rPr dirty="0" sz="1200" spc="-1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4B4B4D"/>
                </a:solidFill>
                <a:latin typeface="Arial"/>
                <a:cs typeface="Arial"/>
              </a:rPr>
              <a:t>integration</a:t>
            </a:r>
            <a:endParaRPr sz="1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95"/>
              </a:spcBef>
              <a:buChar char="•"/>
              <a:tabLst>
                <a:tab pos="354965" algn="l"/>
              </a:tabLst>
            </a:pP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Add</a:t>
            </a:r>
            <a:r>
              <a:rPr dirty="0" sz="1200" spc="-1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Salesforce</a:t>
            </a:r>
            <a:r>
              <a:rPr dirty="0" sz="1200" spc="-1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CRM</a:t>
            </a:r>
            <a:r>
              <a:rPr dirty="0" sz="1200" spc="-1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4B4B4D"/>
                </a:solidFill>
                <a:latin typeface="Arial"/>
                <a:cs typeface="Arial"/>
              </a:rPr>
              <a:t>support</a:t>
            </a:r>
            <a:endParaRPr sz="1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90"/>
              </a:spcBef>
              <a:buChar char="•"/>
              <a:tabLst>
                <a:tab pos="354965" algn="l"/>
              </a:tabLst>
            </a:pP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Launch</a:t>
            </a:r>
            <a:r>
              <a:rPr dirty="0" sz="1200" spc="-2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Chrome</a:t>
            </a:r>
            <a:r>
              <a:rPr dirty="0" sz="1200" spc="-2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4B4B4D"/>
                </a:solidFill>
                <a:latin typeface="Arial"/>
                <a:cs typeface="Arial"/>
              </a:rPr>
              <a:t>extension</a:t>
            </a:r>
            <a:endParaRPr sz="1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95"/>
              </a:spcBef>
              <a:buChar char="•"/>
              <a:tabLst>
                <a:tab pos="354965" algn="l"/>
              </a:tabLst>
            </a:pP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Expand</a:t>
            </a:r>
            <a:r>
              <a:rPr dirty="0" sz="1200" spc="-2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to</a:t>
            </a:r>
            <a:r>
              <a:rPr dirty="0" sz="1200" spc="-1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50,000</a:t>
            </a:r>
            <a:r>
              <a:rPr dirty="0" sz="1200" spc="-1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4B4B4D"/>
                </a:solidFill>
                <a:latin typeface="Arial"/>
                <a:cs typeface="Arial"/>
              </a:rPr>
              <a:t>users</a:t>
            </a:r>
            <a:endParaRPr sz="1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95"/>
              </a:spcBef>
              <a:buChar char="•"/>
              <a:tabLst>
                <a:tab pos="354965" algn="l"/>
              </a:tabLst>
            </a:pP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Introduce</a:t>
            </a:r>
            <a:r>
              <a:rPr dirty="0" sz="1200" spc="-1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premium</a:t>
            </a:r>
            <a:r>
              <a:rPr dirty="0" sz="1200" spc="-1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tier</a:t>
            </a:r>
            <a:r>
              <a:rPr dirty="0" sz="1200" spc="-10">
                <a:solidFill>
                  <a:srgbClr val="4B4B4D"/>
                </a:solidFill>
                <a:latin typeface="Arial"/>
                <a:cs typeface="Arial"/>
              </a:rPr>
              <a:t> features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8480462" y="3164268"/>
            <a:ext cx="313055" cy="573405"/>
            <a:chOff x="8480462" y="3164268"/>
            <a:chExt cx="313055" cy="573405"/>
          </a:xfrm>
        </p:grpSpPr>
        <p:sp>
          <p:nvSpPr>
            <p:cNvPr id="17" name="object 17" descr=""/>
            <p:cNvSpPr/>
            <p:nvPr/>
          </p:nvSpPr>
          <p:spPr>
            <a:xfrm>
              <a:off x="8629052" y="3164268"/>
              <a:ext cx="15240" cy="417195"/>
            </a:xfrm>
            <a:custGeom>
              <a:avLst/>
              <a:gdLst/>
              <a:ahLst/>
              <a:cxnLst/>
              <a:rect l="l" t="t" r="r" b="b"/>
              <a:pathLst>
                <a:path w="15240" h="417195">
                  <a:moveTo>
                    <a:pt x="11800" y="0"/>
                  </a:moveTo>
                  <a:lnTo>
                    <a:pt x="3439" y="0"/>
                  </a:lnTo>
                  <a:lnTo>
                    <a:pt x="0" y="3441"/>
                  </a:lnTo>
                  <a:lnTo>
                    <a:pt x="0" y="7620"/>
                  </a:lnTo>
                  <a:lnTo>
                    <a:pt x="0" y="413283"/>
                  </a:lnTo>
                  <a:lnTo>
                    <a:pt x="3439" y="416712"/>
                  </a:lnTo>
                  <a:lnTo>
                    <a:pt x="11800" y="416712"/>
                  </a:lnTo>
                  <a:lnTo>
                    <a:pt x="15239" y="413283"/>
                  </a:lnTo>
                  <a:lnTo>
                    <a:pt x="15239" y="3441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D7D3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480462" y="3424656"/>
              <a:ext cx="313055" cy="313055"/>
            </a:xfrm>
            <a:custGeom>
              <a:avLst/>
              <a:gdLst/>
              <a:ahLst/>
              <a:cxnLst/>
              <a:rect l="l" t="t" r="r" b="b"/>
              <a:pathLst>
                <a:path w="313054" h="313054">
                  <a:moveTo>
                    <a:pt x="291698" y="0"/>
                  </a:moveTo>
                  <a:lnTo>
                    <a:pt x="20840" y="0"/>
                  </a:lnTo>
                  <a:lnTo>
                    <a:pt x="12760" y="1649"/>
                  </a:lnTo>
                  <a:lnTo>
                    <a:pt x="6132" y="6134"/>
                  </a:lnTo>
                  <a:lnTo>
                    <a:pt x="1648" y="12762"/>
                  </a:lnTo>
                  <a:lnTo>
                    <a:pt x="0" y="20840"/>
                  </a:lnTo>
                  <a:lnTo>
                    <a:pt x="0" y="291693"/>
                  </a:lnTo>
                  <a:lnTo>
                    <a:pt x="1648" y="299777"/>
                  </a:lnTo>
                  <a:lnTo>
                    <a:pt x="6132" y="306404"/>
                  </a:lnTo>
                  <a:lnTo>
                    <a:pt x="12760" y="310887"/>
                  </a:lnTo>
                  <a:lnTo>
                    <a:pt x="20840" y="312534"/>
                  </a:lnTo>
                  <a:lnTo>
                    <a:pt x="291698" y="312534"/>
                  </a:lnTo>
                  <a:lnTo>
                    <a:pt x="299777" y="310887"/>
                  </a:lnTo>
                  <a:lnTo>
                    <a:pt x="306405" y="306404"/>
                  </a:lnTo>
                  <a:lnTo>
                    <a:pt x="310889" y="299777"/>
                  </a:lnTo>
                  <a:lnTo>
                    <a:pt x="312538" y="291693"/>
                  </a:lnTo>
                  <a:lnTo>
                    <a:pt x="312538" y="20840"/>
                  </a:lnTo>
                  <a:lnTo>
                    <a:pt x="310889" y="12762"/>
                  </a:lnTo>
                  <a:lnTo>
                    <a:pt x="306405" y="6134"/>
                  </a:lnTo>
                  <a:lnTo>
                    <a:pt x="299777" y="1649"/>
                  </a:lnTo>
                  <a:lnTo>
                    <a:pt x="291698" y="0"/>
                  </a:lnTo>
                  <a:close/>
                </a:path>
              </a:pathLst>
            </a:custGeom>
            <a:solidFill>
              <a:srgbClr val="F1ED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8565312" y="3459479"/>
            <a:ext cx="1384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0" b="1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206413" y="1379321"/>
            <a:ext cx="3415665" cy="1655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1963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4B4B4D"/>
                </a:solidFill>
                <a:latin typeface="Arial"/>
                <a:cs typeface="Arial"/>
              </a:rPr>
              <a:t>3:Scale</a:t>
            </a: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940"/>
              </a:spcBef>
              <a:buChar char="•"/>
              <a:tabLst>
                <a:tab pos="354965" algn="l"/>
              </a:tabLst>
            </a:pP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Voice</a:t>
            </a:r>
            <a:r>
              <a:rPr dirty="0" sz="120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complaint</a:t>
            </a:r>
            <a:r>
              <a:rPr dirty="0" sz="120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ingestion</a:t>
            </a:r>
            <a:r>
              <a:rPr dirty="0" sz="120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(phone</a:t>
            </a:r>
            <a:r>
              <a:rPr dirty="0" sz="120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4B4B4D"/>
                </a:solidFill>
                <a:latin typeface="Arial"/>
                <a:cs typeface="Arial"/>
              </a:rPr>
              <a:t>calls)</a:t>
            </a:r>
            <a:endParaRPr sz="1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95"/>
              </a:spcBef>
              <a:buChar char="•"/>
              <a:tabLst>
                <a:tab pos="354965" algn="l"/>
              </a:tabLst>
            </a:pPr>
            <a:r>
              <a:rPr dirty="0" sz="1200" spc="-10">
                <a:solidFill>
                  <a:srgbClr val="4B4B4D"/>
                </a:solidFill>
                <a:latin typeface="Arial"/>
                <a:cs typeface="Arial"/>
              </a:rPr>
              <a:t>Multi-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language</a:t>
            </a:r>
            <a:r>
              <a:rPr dirty="0" sz="1200" spc="-2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support</a:t>
            </a:r>
            <a:r>
              <a:rPr dirty="0" sz="1200" spc="-2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(Hindi,</a:t>
            </a:r>
            <a:r>
              <a:rPr dirty="0" sz="1200" spc="-2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Tamil,</a:t>
            </a:r>
            <a:r>
              <a:rPr dirty="0" sz="1200" spc="-2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4B4B4D"/>
                </a:solidFill>
                <a:latin typeface="Arial"/>
                <a:cs typeface="Arial"/>
              </a:rPr>
              <a:t>Telugu)</a:t>
            </a:r>
            <a:endParaRPr sz="1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90"/>
              </a:spcBef>
              <a:buChar char="•"/>
              <a:tabLst>
                <a:tab pos="354965" algn="l"/>
              </a:tabLst>
            </a:pP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Regulatory body </a:t>
            </a:r>
            <a:r>
              <a:rPr dirty="0" sz="1200" spc="-10">
                <a:solidFill>
                  <a:srgbClr val="4B4B4D"/>
                </a:solidFill>
                <a:latin typeface="Arial"/>
                <a:cs typeface="Arial"/>
              </a:rPr>
              <a:t>integrations</a:t>
            </a:r>
            <a:endParaRPr sz="1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95"/>
              </a:spcBef>
              <a:buChar char="•"/>
              <a:tabLst>
                <a:tab pos="354965" algn="l"/>
              </a:tabLst>
            </a:pP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Reach</a:t>
            </a:r>
            <a:r>
              <a:rPr dirty="0" sz="1200" spc="-2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200,000</a:t>
            </a:r>
            <a:r>
              <a:rPr dirty="0" sz="1200" spc="-2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4B4B4D"/>
                </a:solidFill>
                <a:latin typeface="Arial"/>
                <a:cs typeface="Arial"/>
              </a:rPr>
              <a:t>users</a:t>
            </a:r>
            <a:endParaRPr sz="1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95"/>
              </a:spcBef>
              <a:buChar char="•"/>
              <a:tabLst>
                <a:tab pos="354965" algn="l"/>
              </a:tabLst>
            </a:pP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Launch</a:t>
            </a:r>
            <a:r>
              <a:rPr dirty="0" sz="1200" spc="-4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marketplace</a:t>
            </a:r>
            <a:r>
              <a:rPr dirty="0" sz="1200" spc="-3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 spc="-25">
                <a:solidFill>
                  <a:srgbClr val="4B4B4D"/>
                </a:solidFill>
                <a:latin typeface="Arial"/>
                <a:cs typeface="Arial"/>
              </a:rPr>
              <a:t>app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11123765" y="3424656"/>
            <a:ext cx="313055" cy="573405"/>
            <a:chOff x="11123765" y="3424656"/>
            <a:chExt cx="313055" cy="573405"/>
          </a:xfrm>
        </p:grpSpPr>
        <p:sp>
          <p:nvSpPr>
            <p:cNvPr id="22" name="object 22" descr=""/>
            <p:cNvSpPr/>
            <p:nvPr/>
          </p:nvSpPr>
          <p:spPr>
            <a:xfrm>
              <a:off x="11272355" y="3580866"/>
              <a:ext cx="15240" cy="417195"/>
            </a:xfrm>
            <a:custGeom>
              <a:avLst/>
              <a:gdLst/>
              <a:ahLst/>
              <a:cxnLst/>
              <a:rect l="l" t="t" r="r" b="b"/>
              <a:pathLst>
                <a:path w="15240" h="417195">
                  <a:moveTo>
                    <a:pt x="11800" y="0"/>
                  </a:moveTo>
                  <a:lnTo>
                    <a:pt x="3439" y="0"/>
                  </a:lnTo>
                  <a:lnTo>
                    <a:pt x="0" y="3441"/>
                  </a:lnTo>
                  <a:lnTo>
                    <a:pt x="0" y="7620"/>
                  </a:lnTo>
                  <a:lnTo>
                    <a:pt x="0" y="413283"/>
                  </a:lnTo>
                  <a:lnTo>
                    <a:pt x="3439" y="416712"/>
                  </a:lnTo>
                  <a:lnTo>
                    <a:pt x="11800" y="416712"/>
                  </a:lnTo>
                  <a:lnTo>
                    <a:pt x="15239" y="413283"/>
                  </a:lnTo>
                  <a:lnTo>
                    <a:pt x="15239" y="3441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D7D3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1123765" y="3424656"/>
              <a:ext cx="313055" cy="313055"/>
            </a:xfrm>
            <a:custGeom>
              <a:avLst/>
              <a:gdLst/>
              <a:ahLst/>
              <a:cxnLst/>
              <a:rect l="l" t="t" r="r" b="b"/>
              <a:pathLst>
                <a:path w="313054" h="313054">
                  <a:moveTo>
                    <a:pt x="291698" y="0"/>
                  </a:moveTo>
                  <a:lnTo>
                    <a:pt x="20840" y="0"/>
                  </a:lnTo>
                  <a:lnTo>
                    <a:pt x="12760" y="1649"/>
                  </a:lnTo>
                  <a:lnTo>
                    <a:pt x="6132" y="6134"/>
                  </a:lnTo>
                  <a:lnTo>
                    <a:pt x="1648" y="12762"/>
                  </a:lnTo>
                  <a:lnTo>
                    <a:pt x="0" y="20840"/>
                  </a:lnTo>
                  <a:lnTo>
                    <a:pt x="0" y="291693"/>
                  </a:lnTo>
                  <a:lnTo>
                    <a:pt x="1648" y="299777"/>
                  </a:lnTo>
                  <a:lnTo>
                    <a:pt x="6132" y="306404"/>
                  </a:lnTo>
                  <a:lnTo>
                    <a:pt x="12760" y="310887"/>
                  </a:lnTo>
                  <a:lnTo>
                    <a:pt x="20840" y="312534"/>
                  </a:lnTo>
                  <a:lnTo>
                    <a:pt x="291698" y="312534"/>
                  </a:lnTo>
                  <a:lnTo>
                    <a:pt x="299777" y="310887"/>
                  </a:lnTo>
                  <a:lnTo>
                    <a:pt x="306405" y="306404"/>
                  </a:lnTo>
                  <a:lnTo>
                    <a:pt x="310889" y="299777"/>
                  </a:lnTo>
                  <a:lnTo>
                    <a:pt x="312538" y="291693"/>
                  </a:lnTo>
                  <a:lnTo>
                    <a:pt x="312538" y="20840"/>
                  </a:lnTo>
                  <a:lnTo>
                    <a:pt x="310889" y="12762"/>
                  </a:lnTo>
                  <a:lnTo>
                    <a:pt x="306405" y="6134"/>
                  </a:lnTo>
                  <a:lnTo>
                    <a:pt x="299777" y="1649"/>
                  </a:lnTo>
                  <a:lnTo>
                    <a:pt x="291698" y="0"/>
                  </a:lnTo>
                  <a:close/>
                </a:path>
              </a:pathLst>
            </a:custGeom>
            <a:solidFill>
              <a:srgbClr val="F1ED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11208613" y="3459479"/>
            <a:ext cx="1384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0" b="1"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97680" y="6770699"/>
            <a:ext cx="13299440" cy="70104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340"/>
              </a:spcBef>
            </a:pPr>
            <a:r>
              <a:rPr dirty="0" sz="1600">
                <a:latin typeface="Arial"/>
                <a:cs typeface="Arial"/>
              </a:rPr>
              <a:t>Our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product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roadmap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balances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immediate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market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needs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long-</a:t>
            </a:r>
            <a:r>
              <a:rPr dirty="0" sz="1600">
                <a:latin typeface="Arial"/>
                <a:cs typeface="Arial"/>
              </a:rPr>
              <a:t>term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innovation.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Each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quarter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builds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previous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one,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adding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capabilities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that </a:t>
            </a:r>
            <a:r>
              <a:rPr dirty="0" sz="1600">
                <a:latin typeface="Arial"/>
                <a:cs typeface="Arial"/>
              </a:rPr>
              <a:t>increase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stickiness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expand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addressable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market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while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maintaining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our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core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value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proposition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fast,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empathetic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complaint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resolution.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680"/>
              </a:lnSpc>
            </a:pPr>
            <a:r>
              <a:rPr dirty="0" sz="1600" spc="-10">
                <a:solidFill>
                  <a:srgbClr val="4B4B4D"/>
                </a:solidFill>
                <a:latin typeface="Arial"/>
                <a:cs typeface="Arial"/>
              </a:rPr>
              <a:t>Intelligence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849715" y="4372444"/>
            <a:ext cx="2383790" cy="1379855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90"/>
              </a:spcBef>
              <a:buChar char="•"/>
              <a:tabLst>
                <a:tab pos="354965" algn="l"/>
              </a:tabLst>
            </a:pP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Predictive</a:t>
            </a:r>
            <a:r>
              <a:rPr dirty="0" sz="1200" spc="-4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complaint</a:t>
            </a:r>
            <a:r>
              <a:rPr dirty="0" sz="1200" spc="-4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4B4B4D"/>
                </a:solidFill>
                <a:latin typeface="Arial"/>
                <a:cs typeface="Arial"/>
              </a:rPr>
              <a:t>analytics</a:t>
            </a:r>
            <a:endParaRPr sz="1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95"/>
              </a:spcBef>
              <a:buChar char="•"/>
              <a:tabLst>
                <a:tab pos="354965" algn="l"/>
              </a:tabLst>
            </a:pPr>
            <a:r>
              <a:rPr dirty="0" sz="1200" spc="-10">
                <a:solidFill>
                  <a:srgbClr val="4B4B4D"/>
                </a:solidFill>
                <a:latin typeface="Arial"/>
                <a:cs typeface="Arial"/>
              </a:rPr>
              <a:t>Sentiment-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based</a:t>
            </a:r>
            <a:r>
              <a:rPr dirty="0" sz="1200" spc="3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4B4B4D"/>
                </a:solidFill>
                <a:latin typeface="Arial"/>
                <a:cs typeface="Arial"/>
              </a:rPr>
              <a:t>prioritization</a:t>
            </a:r>
            <a:endParaRPr sz="1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90"/>
              </a:spcBef>
              <a:buChar char="•"/>
              <a:tabLst>
                <a:tab pos="354965" algn="l"/>
              </a:tabLst>
            </a:pP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Industry-specific</a:t>
            </a:r>
            <a:r>
              <a:rPr dirty="0" sz="1200" spc="-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AI</a:t>
            </a:r>
            <a:r>
              <a:rPr dirty="0" sz="1200" spc="-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4B4B4D"/>
                </a:solidFill>
                <a:latin typeface="Arial"/>
                <a:cs typeface="Arial"/>
              </a:rPr>
              <a:t>agents</a:t>
            </a:r>
            <a:endParaRPr sz="1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95"/>
              </a:spcBef>
              <a:buChar char="•"/>
              <a:tabLst>
                <a:tab pos="354965" algn="l"/>
              </a:tabLst>
            </a:pP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Achieve</a:t>
            </a:r>
            <a:r>
              <a:rPr dirty="0" sz="120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500,000</a:t>
            </a:r>
            <a:r>
              <a:rPr dirty="0" sz="1200" spc="-2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4B4B4D"/>
                </a:solidFill>
                <a:latin typeface="Arial"/>
                <a:cs typeface="Arial"/>
              </a:rPr>
              <a:t>users</a:t>
            </a:r>
            <a:endParaRPr sz="1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90"/>
              </a:spcBef>
              <a:buChar char="•"/>
              <a:tabLst>
                <a:tab pos="354965" algn="l"/>
              </a:tabLst>
            </a:pP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International</a:t>
            </a:r>
            <a:r>
              <a:rPr dirty="0" sz="1200" spc="-5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B4B4D"/>
                </a:solidFill>
                <a:latin typeface="Arial"/>
                <a:cs typeface="Arial"/>
              </a:rPr>
              <a:t>expansion</a:t>
            </a:r>
            <a:r>
              <a:rPr dirty="0" sz="1200" spc="-5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4B4B4D"/>
                </a:solidFill>
                <a:latin typeface="Arial"/>
                <a:cs typeface="Arial"/>
              </a:rPr>
              <a:t>prep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112" y="-22453"/>
            <a:ext cx="635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0000"/>
                </a:solidFill>
                <a:latin typeface="Calibri"/>
                <a:cs typeface="Calibri"/>
              </a:rPr>
              <a:t>Protected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6090" y="423924"/>
            <a:ext cx="831024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41295" algn="l"/>
                <a:tab pos="3424554" algn="l"/>
                <a:tab pos="6091555" algn="l"/>
              </a:tabLst>
            </a:pPr>
            <a:r>
              <a:rPr dirty="0" sz="4400" spc="-10">
                <a:solidFill>
                  <a:srgbClr val="000000"/>
                </a:solidFill>
              </a:rPr>
              <a:t>ResolveX-</a:t>
            </a:r>
            <a:r>
              <a:rPr dirty="0" sz="4400">
                <a:solidFill>
                  <a:srgbClr val="000000"/>
                </a:solidFill>
              </a:rPr>
              <a:t>	</a:t>
            </a:r>
            <a:r>
              <a:rPr dirty="0" sz="4400" spc="-25">
                <a:solidFill>
                  <a:srgbClr val="000000"/>
                </a:solidFill>
              </a:rPr>
              <a:t>AI</a:t>
            </a:r>
            <a:r>
              <a:rPr dirty="0" sz="4400">
                <a:solidFill>
                  <a:srgbClr val="000000"/>
                </a:solidFill>
              </a:rPr>
              <a:t>	</a:t>
            </a:r>
            <a:r>
              <a:rPr dirty="0" sz="4400" spc="-10">
                <a:solidFill>
                  <a:srgbClr val="000000"/>
                </a:solidFill>
              </a:rPr>
              <a:t>Complaint</a:t>
            </a:r>
            <a:r>
              <a:rPr dirty="0" sz="4400">
                <a:solidFill>
                  <a:srgbClr val="000000"/>
                </a:solidFill>
              </a:rPr>
              <a:t>	</a:t>
            </a:r>
            <a:r>
              <a:rPr dirty="0" sz="4400" spc="-10">
                <a:solidFill>
                  <a:srgbClr val="000000"/>
                </a:solidFill>
              </a:rPr>
              <a:t>Resolver</a:t>
            </a:r>
            <a:endParaRPr sz="4400"/>
          </a:p>
        </p:txBody>
      </p:sp>
      <p:sp>
        <p:nvSpPr>
          <p:cNvPr id="4" name="object 4" descr=""/>
          <p:cNvSpPr txBox="1"/>
          <p:nvPr/>
        </p:nvSpPr>
        <p:spPr>
          <a:xfrm>
            <a:off x="529501" y="1692173"/>
            <a:ext cx="61976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 i="1">
                <a:latin typeface="Arial"/>
                <a:cs typeface="Arial"/>
              </a:rPr>
              <a:t>Our</a:t>
            </a:r>
            <a:r>
              <a:rPr dirty="0" sz="1600" spc="-35" b="1" i="1">
                <a:latin typeface="Arial"/>
                <a:cs typeface="Arial"/>
              </a:rPr>
              <a:t> </a:t>
            </a:r>
            <a:r>
              <a:rPr dirty="0" sz="1600" spc="-10" b="1" i="1">
                <a:latin typeface="Arial"/>
                <a:cs typeface="Arial"/>
              </a:rPr>
              <a:t>48-</a:t>
            </a:r>
            <a:r>
              <a:rPr dirty="0" sz="1600" b="1" i="1">
                <a:latin typeface="Arial"/>
                <a:cs typeface="Arial"/>
              </a:rPr>
              <a:t>hour</a:t>
            </a:r>
            <a:r>
              <a:rPr dirty="0" sz="1600" spc="-30" b="1" i="1">
                <a:latin typeface="Arial"/>
                <a:cs typeface="Arial"/>
              </a:rPr>
              <a:t> </a:t>
            </a:r>
            <a:r>
              <a:rPr dirty="0" sz="1600" b="1" i="1">
                <a:latin typeface="Arial"/>
                <a:cs typeface="Arial"/>
              </a:rPr>
              <a:t>sprint</a:t>
            </a:r>
            <a:r>
              <a:rPr dirty="0" sz="1600" spc="-30" b="1" i="1">
                <a:latin typeface="Arial"/>
                <a:cs typeface="Arial"/>
              </a:rPr>
              <a:t> </a:t>
            </a:r>
            <a:r>
              <a:rPr dirty="0" sz="1600" b="1" i="1">
                <a:latin typeface="Arial"/>
                <a:cs typeface="Arial"/>
              </a:rPr>
              <a:t>to</a:t>
            </a:r>
            <a:r>
              <a:rPr dirty="0" sz="1600" spc="-35" b="1" i="1">
                <a:latin typeface="Arial"/>
                <a:cs typeface="Arial"/>
              </a:rPr>
              <a:t> </a:t>
            </a:r>
            <a:r>
              <a:rPr dirty="0" sz="1600" b="1" i="1">
                <a:latin typeface="Arial"/>
                <a:cs typeface="Arial"/>
              </a:rPr>
              <a:t>revolutionize</a:t>
            </a:r>
            <a:r>
              <a:rPr dirty="0" sz="1600" spc="-30" b="1" i="1">
                <a:latin typeface="Arial"/>
                <a:cs typeface="Arial"/>
              </a:rPr>
              <a:t> </a:t>
            </a:r>
            <a:r>
              <a:rPr dirty="0" sz="1600" b="1" i="1">
                <a:latin typeface="Arial"/>
                <a:cs typeface="Arial"/>
              </a:rPr>
              <a:t>complaint</a:t>
            </a:r>
            <a:r>
              <a:rPr dirty="0" sz="1600" spc="-30" b="1" i="1">
                <a:latin typeface="Arial"/>
                <a:cs typeface="Arial"/>
              </a:rPr>
              <a:t> </a:t>
            </a:r>
            <a:r>
              <a:rPr dirty="0" sz="1600" b="1" i="1">
                <a:latin typeface="Arial"/>
                <a:cs typeface="Arial"/>
              </a:rPr>
              <a:t>resolution</a:t>
            </a:r>
            <a:r>
              <a:rPr dirty="0" sz="1600" spc="-35" b="1" i="1">
                <a:latin typeface="Arial"/>
                <a:cs typeface="Arial"/>
              </a:rPr>
              <a:t> </a:t>
            </a:r>
            <a:r>
              <a:rPr dirty="0" sz="1600" b="1" i="1">
                <a:latin typeface="Arial"/>
                <a:cs typeface="Arial"/>
              </a:rPr>
              <a:t>with</a:t>
            </a:r>
            <a:r>
              <a:rPr dirty="0" sz="1600" spc="-30" b="1" i="1">
                <a:latin typeface="Arial"/>
                <a:cs typeface="Arial"/>
              </a:rPr>
              <a:t> </a:t>
            </a:r>
            <a:r>
              <a:rPr dirty="0" sz="1600" spc="-25" b="1" i="1">
                <a:latin typeface="Arial"/>
                <a:cs typeface="Arial"/>
              </a:rPr>
              <a:t>AI.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00607" y="2323884"/>
            <a:ext cx="4248785" cy="447040"/>
            <a:chOff x="600607" y="2323884"/>
            <a:chExt cx="4248785" cy="447040"/>
          </a:xfrm>
        </p:grpSpPr>
        <p:sp>
          <p:nvSpPr>
            <p:cNvPr id="6" name="object 6" descr=""/>
            <p:cNvSpPr/>
            <p:nvPr/>
          </p:nvSpPr>
          <p:spPr>
            <a:xfrm>
              <a:off x="600607" y="2531884"/>
              <a:ext cx="4248785" cy="60960"/>
            </a:xfrm>
            <a:custGeom>
              <a:avLst/>
              <a:gdLst/>
              <a:ahLst/>
              <a:cxnLst/>
              <a:rect l="l" t="t" r="r" b="b"/>
              <a:pathLst>
                <a:path w="4248785" h="60960">
                  <a:moveTo>
                    <a:pt x="4226064" y="0"/>
                  </a:moveTo>
                  <a:lnTo>
                    <a:pt x="22328" y="0"/>
                  </a:lnTo>
                  <a:lnTo>
                    <a:pt x="13671" y="1766"/>
                  </a:lnTo>
                  <a:lnTo>
                    <a:pt x="6570" y="6572"/>
                  </a:lnTo>
                  <a:lnTo>
                    <a:pt x="1766" y="13673"/>
                  </a:lnTo>
                  <a:lnTo>
                    <a:pt x="0" y="22326"/>
                  </a:lnTo>
                  <a:lnTo>
                    <a:pt x="0" y="38633"/>
                  </a:lnTo>
                  <a:lnTo>
                    <a:pt x="1766" y="47286"/>
                  </a:lnTo>
                  <a:lnTo>
                    <a:pt x="6570" y="54387"/>
                  </a:lnTo>
                  <a:lnTo>
                    <a:pt x="13671" y="59193"/>
                  </a:lnTo>
                  <a:lnTo>
                    <a:pt x="22328" y="60959"/>
                  </a:lnTo>
                  <a:lnTo>
                    <a:pt x="4226064" y="60959"/>
                  </a:lnTo>
                  <a:lnTo>
                    <a:pt x="4234718" y="59193"/>
                  </a:lnTo>
                  <a:lnTo>
                    <a:pt x="4241819" y="54387"/>
                  </a:lnTo>
                  <a:lnTo>
                    <a:pt x="4246624" y="47286"/>
                  </a:lnTo>
                  <a:lnTo>
                    <a:pt x="4248391" y="38633"/>
                  </a:lnTo>
                  <a:lnTo>
                    <a:pt x="4248391" y="22326"/>
                  </a:lnTo>
                  <a:lnTo>
                    <a:pt x="4246624" y="13673"/>
                  </a:lnTo>
                  <a:lnTo>
                    <a:pt x="4241819" y="6572"/>
                  </a:lnTo>
                  <a:lnTo>
                    <a:pt x="4234718" y="1766"/>
                  </a:lnTo>
                  <a:lnTo>
                    <a:pt x="4226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501557" y="2323884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39" h="447039">
                  <a:moveTo>
                    <a:pt x="223241" y="0"/>
                  </a:moveTo>
                  <a:lnTo>
                    <a:pt x="178487" y="4569"/>
                  </a:lnTo>
                  <a:lnTo>
                    <a:pt x="136694" y="17659"/>
                  </a:lnTo>
                  <a:lnTo>
                    <a:pt x="98788" y="38343"/>
                  </a:lnTo>
                  <a:lnTo>
                    <a:pt x="65695" y="65695"/>
                  </a:lnTo>
                  <a:lnTo>
                    <a:pt x="38343" y="98787"/>
                  </a:lnTo>
                  <a:lnTo>
                    <a:pt x="17659" y="136693"/>
                  </a:lnTo>
                  <a:lnTo>
                    <a:pt x="4569" y="178487"/>
                  </a:lnTo>
                  <a:lnTo>
                    <a:pt x="0" y="223240"/>
                  </a:lnTo>
                  <a:lnTo>
                    <a:pt x="4569" y="267994"/>
                  </a:lnTo>
                  <a:lnTo>
                    <a:pt x="17659" y="309787"/>
                  </a:lnTo>
                  <a:lnTo>
                    <a:pt x="38343" y="347693"/>
                  </a:lnTo>
                  <a:lnTo>
                    <a:pt x="65695" y="380785"/>
                  </a:lnTo>
                  <a:lnTo>
                    <a:pt x="98788" y="408137"/>
                  </a:lnTo>
                  <a:lnTo>
                    <a:pt x="136694" y="428821"/>
                  </a:lnTo>
                  <a:lnTo>
                    <a:pt x="178487" y="441911"/>
                  </a:lnTo>
                  <a:lnTo>
                    <a:pt x="223241" y="446481"/>
                  </a:lnTo>
                  <a:lnTo>
                    <a:pt x="267995" y="441911"/>
                  </a:lnTo>
                  <a:lnTo>
                    <a:pt x="309789" y="428821"/>
                  </a:lnTo>
                  <a:lnTo>
                    <a:pt x="347695" y="408137"/>
                  </a:lnTo>
                  <a:lnTo>
                    <a:pt x="380788" y="380785"/>
                  </a:lnTo>
                  <a:lnTo>
                    <a:pt x="408139" y="347693"/>
                  </a:lnTo>
                  <a:lnTo>
                    <a:pt x="428824" y="309787"/>
                  </a:lnTo>
                  <a:lnTo>
                    <a:pt x="441914" y="267994"/>
                  </a:lnTo>
                  <a:lnTo>
                    <a:pt x="446483" y="223240"/>
                  </a:lnTo>
                  <a:lnTo>
                    <a:pt x="441914" y="178487"/>
                  </a:lnTo>
                  <a:lnTo>
                    <a:pt x="428824" y="136693"/>
                  </a:lnTo>
                  <a:lnTo>
                    <a:pt x="408139" y="98787"/>
                  </a:lnTo>
                  <a:lnTo>
                    <a:pt x="380788" y="65695"/>
                  </a:lnTo>
                  <a:lnTo>
                    <a:pt x="347695" y="38343"/>
                  </a:lnTo>
                  <a:lnTo>
                    <a:pt x="309789" y="17659"/>
                  </a:lnTo>
                  <a:lnTo>
                    <a:pt x="267995" y="4569"/>
                  </a:lnTo>
                  <a:lnTo>
                    <a:pt x="223241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5504" y="2457704"/>
              <a:ext cx="178593" cy="178587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751974" y="2908147"/>
            <a:ext cx="3886200" cy="1328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B4B4D"/>
                </a:solidFill>
                <a:latin typeface="Arial"/>
                <a:cs typeface="Arial"/>
              </a:rPr>
              <a:t>Live</a:t>
            </a:r>
            <a:r>
              <a:rPr dirty="0" sz="1750" spc="-3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B4D"/>
                </a:solidFill>
                <a:latin typeface="Arial"/>
                <a:cs typeface="Arial"/>
              </a:rPr>
              <a:t>Demo:</a:t>
            </a:r>
            <a:r>
              <a:rPr dirty="0" sz="1750" spc="-3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B4D"/>
                </a:solidFill>
                <a:latin typeface="Arial"/>
                <a:cs typeface="Arial"/>
              </a:rPr>
              <a:t>See</a:t>
            </a:r>
            <a:r>
              <a:rPr dirty="0" sz="1750" spc="-3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B4D"/>
                </a:solidFill>
                <a:latin typeface="Arial"/>
                <a:cs typeface="Arial"/>
              </a:rPr>
              <a:t>it</a:t>
            </a:r>
            <a:r>
              <a:rPr dirty="0" sz="175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B4D"/>
                </a:solidFill>
                <a:latin typeface="Arial"/>
                <a:cs typeface="Arial"/>
              </a:rPr>
              <a:t>in</a:t>
            </a:r>
            <a:r>
              <a:rPr dirty="0" sz="1750" spc="-3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B4D"/>
                </a:solidFill>
                <a:latin typeface="Arial"/>
                <a:cs typeface="Arial"/>
              </a:rPr>
              <a:t>Action!</a:t>
            </a:r>
            <a:endParaRPr sz="1750">
              <a:latin typeface="Arial"/>
              <a:cs typeface="Arial"/>
            </a:endParaRPr>
          </a:p>
          <a:p>
            <a:pPr marL="12700" marR="5080">
              <a:lnSpc>
                <a:spcPct val="118600"/>
              </a:lnSpc>
              <a:spcBef>
                <a:spcPts val="760"/>
              </a:spcBef>
            </a:pPr>
            <a:r>
              <a:rPr dirty="0" sz="1300" spc="-10">
                <a:solidFill>
                  <a:srgbClr val="4B4B4D"/>
                </a:solidFill>
                <a:latin typeface="Arial"/>
                <a:cs typeface="Arial"/>
              </a:rPr>
              <a:t>Experience</a:t>
            </a:r>
            <a:r>
              <a:rPr dirty="0" sz="1300" spc="-2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our</a:t>
            </a:r>
            <a:r>
              <a:rPr dirty="0" sz="1300" spc="-2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B4B4D"/>
                </a:solidFill>
                <a:latin typeface="Arial"/>
                <a:cs typeface="Arial"/>
              </a:rPr>
              <a:t>AI-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powered</a:t>
            </a:r>
            <a:r>
              <a:rPr dirty="0" sz="1300" spc="-2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B4B4D"/>
                </a:solidFill>
                <a:latin typeface="Arial"/>
                <a:cs typeface="Arial"/>
              </a:rPr>
              <a:t>complaint</a:t>
            </a:r>
            <a:r>
              <a:rPr dirty="0" sz="1300" spc="-2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B4B4D"/>
                </a:solidFill>
                <a:latin typeface="Arial"/>
                <a:cs typeface="Arial"/>
              </a:rPr>
              <a:t>resolver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firsthand.</a:t>
            </a:r>
            <a:r>
              <a:rPr dirty="0" sz="1300" spc="-3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Watch</a:t>
            </a:r>
            <a:r>
              <a:rPr dirty="0" sz="1300" spc="-3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as</a:t>
            </a:r>
            <a:r>
              <a:rPr dirty="0" sz="1300" spc="-3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it</a:t>
            </a:r>
            <a:r>
              <a:rPr dirty="0" sz="1300" spc="-3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processes</a:t>
            </a:r>
            <a:r>
              <a:rPr dirty="0" sz="130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4B4B4D"/>
                </a:solidFill>
                <a:latin typeface="Arial"/>
                <a:cs typeface="Arial"/>
              </a:rPr>
              <a:t>real-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world</a:t>
            </a:r>
            <a:r>
              <a:rPr dirty="0" sz="1300" spc="-3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B4B4D"/>
                </a:solidFill>
                <a:latin typeface="Arial"/>
                <a:cs typeface="Arial"/>
              </a:rPr>
              <a:t>complaint scenarios, demonstrating </a:t>
            </a:r>
            <a:r>
              <a:rPr dirty="0" sz="1300" spc="-20">
                <a:solidFill>
                  <a:srgbClr val="4B4B4D"/>
                </a:solidFill>
                <a:latin typeface="Arial"/>
                <a:cs typeface="Arial"/>
              </a:rPr>
              <a:t>real-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time</a:t>
            </a:r>
            <a:r>
              <a:rPr dirty="0" sz="1300" spc="-1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analysis</a:t>
            </a:r>
            <a:r>
              <a:rPr dirty="0" sz="1300" spc="-1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4B4B4D"/>
                </a:solidFill>
                <a:latin typeface="Arial"/>
                <a:cs typeface="Arial"/>
              </a:rPr>
              <a:t>and </a:t>
            </a:r>
            <a:r>
              <a:rPr dirty="0" sz="1300" spc="-10">
                <a:solidFill>
                  <a:srgbClr val="4B4B4D"/>
                </a:solidFill>
                <a:latin typeface="Arial"/>
                <a:cs typeface="Arial"/>
              </a:rPr>
              <a:t>intelligent</a:t>
            </a:r>
            <a:r>
              <a:rPr dirty="0" sz="1300" spc="-4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response</a:t>
            </a:r>
            <a:r>
              <a:rPr dirty="0" sz="1300" spc="-4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B4B4D"/>
                </a:solidFill>
                <a:latin typeface="Arial"/>
                <a:cs typeface="Arial"/>
              </a:rPr>
              <a:t>generation.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4997818" y="2323884"/>
            <a:ext cx="4248785" cy="447040"/>
            <a:chOff x="4997818" y="2323884"/>
            <a:chExt cx="4248785" cy="447040"/>
          </a:xfrm>
        </p:grpSpPr>
        <p:sp>
          <p:nvSpPr>
            <p:cNvPr id="11" name="object 11" descr=""/>
            <p:cNvSpPr/>
            <p:nvPr/>
          </p:nvSpPr>
          <p:spPr>
            <a:xfrm>
              <a:off x="4997818" y="2531884"/>
              <a:ext cx="4248785" cy="60960"/>
            </a:xfrm>
            <a:custGeom>
              <a:avLst/>
              <a:gdLst/>
              <a:ahLst/>
              <a:cxnLst/>
              <a:rect l="l" t="t" r="r" b="b"/>
              <a:pathLst>
                <a:path w="4248784" h="60960">
                  <a:moveTo>
                    <a:pt x="4226064" y="0"/>
                  </a:moveTo>
                  <a:lnTo>
                    <a:pt x="22328" y="0"/>
                  </a:lnTo>
                  <a:lnTo>
                    <a:pt x="13671" y="1766"/>
                  </a:lnTo>
                  <a:lnTo>
                    <a:pt x="6570" y="6572"/>
                  </a:lnTo>
                  <a:lnTo>
                    <a:pt x="1766" y="13673"/>
                  </a:lnTo>
                  <a:lnTo>
                    <a:pt x="0" y="22326"/>
                  </a:lnTo>
                  <a:lnTo>
                    <a:pt x="0" y="38633"/>
                  </a:lnTo>
                  <a:lnTo>
                    <a:pt x="1766" y="47286"/>
                  </a:lnTo>
                  <a:lnTo>
                    <a:pt x="6570" y="54387"/>
                  </a:lnTo>
                  <a:lnTo>
                    <a:pt x="13671" y="59193"/>
                  </a:lnTo>
                  <a:lnTo>
                    <a:pt x="22328" y="60959"/>
                  </a:lnTo>
                  <a:lnTo>
                    <a:pt x="4226064" y="60959"/>
                  </a:lnTo>
                  <a:lnTo>
                    <a:pt x="4234718" y="59193"/>
                  </a:lnTo>
                  <a:lnTo>
                    <a:pt x="4241819" y="54387"/>
                  </a:lnTo>
                  <a:lnTo>
                    <a:pt x="4246624" y="47286"/>
                  </a:lnTo>
                  <a:lnTo>
                    <a:pt x="4248391" y="38633"/>
                  </a:lnTo>
                  <a:lnTo>
                    <a:pt x="4248391" y="22326"/>
                  </a:lnTo>
                  <a:lnTo>
                    <a:pt x="4246624" y="13673"/>
                  </a:lnTo>
                  <a:lnTo>
                    <a:pt x="4241819" y="6572"/>
                  </a:lnTo>
                  <a:lnTo>
                    <a:pt x="4234718" y="1766"/>
                  </a:lnTo>
                  <a:lnTo>
                    <a:pt x="4226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898779" y="2323884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39">
                  <a:moveTo>
                    <a:pt x="223241" y="0"/>
                  </a:moveTo>
                  <a:lnTo>
                    <a:pt x="178487" y="4569"/>
                  </a:lnTo>
                  <a:lnTo>
                    <a:pt x="136694" y="17659"/>
                  </a:lnTo>
                  <a:lnTo>
                    <a:pt x="98788" y="38343"/>
                  </a:lnTo>
                  <a:lnTo>
                    <a:pt x="65695" y="65695"/>
                  </a:lnTo>
                  <a:lnTo>
                    <a:pt x="38343" y="98787"/>
                  </a:lnTo>
                  <a:lnTo>
                    <a:pt x="17659" y="136693"/>
                  </a:lnTo>
                  <a:lnTo>
                    <a:pt x="4569" y="178487"/>
                  </a:lnTo>
                  <a:lnTo>
                    <a:pt x="0" y="223240"/>
                  </a:lnTo>
                  <a:lnTo>
                    <a:pt x="4569" y="267994"/>
                  </a:lnTo>
                  <a:lnTo>
                    <a:pt x="17659" y="309787"/>
                  </a:lnTo>
                  <a:lnTo>
                    <a:pt x="38343" y="347693"/>
                  </a:lnTo>
                  <a:lnTo>
                    <a:pt x="65695" y="380785"/>
                  </a:lnTo>
                  <a:lnTo>
                    <a:pt x="98788" y="408137"/>
                  </a:lnTo>
                  <a:lnTo>
                    <a:pt x="136694" y="428821"/>
                  </a:lnTo>
                  <a:lnTo>
                    <a:pt x="178487" y="441911"/>
                  </a:lnTo>
                  <a:lnTo>
                    <a:pt x="223241" y="446481"/>
                  </a:lnTo>
                  <a:lnTo>
                    <a:pt x="267995" y="441911"/>
                  </a:lnTo>
                  <a:lnTo>
                    <a:pt x="309789" y="428821"/>
                  </a:lnTo>
                  <a:lnTo>
                    <a:pt x="347695" y="408137"/>
                  </a:lnTo>
                  <a:lnTo>
                    <a:pt x="380788" y="380785"/>
                  </a:lnTo>
                  <a:lnTo>
                    <a:pt x="408139" y="347693"/>
                  </a:lnTo>
                  <a:lnTo>
                    <a:pt x="428824" y="309787"/>
                  </a:lnTo>
                  <a:lnTo>
                    <a:pt x="441914" y="267994"/>
                  </a:lnTo>
                  <a:lnTo>
                    <a:pt x="446483" y="223240"/>
                  </a:lnTo>
                  <a:lnTo>
                    <a:pt x="441914" y="178487"/>
                  </a:lnTo>
                  <a:lnTo>
                    <a:pt x="428824" y="136693"/>
                  </a:lnTo>
                  <a:lnTo>
                    <a:pt x="408139" y="98787"/>
                  </a:lnTo>
                  <a:lnTo>
                    <a:pt x="380788" y="65695"/>
                  </a:lnTo>
                  <a:lnTo>
                    <a:pt x="347695" y="38343"/>
                  </a:lnTo>
                  <a:lnTo>
                    <a:pt x="309789" y="17659"/>
                  </a:lnTo>
                  <a:lnTo>
                    <a:pt x="267995" y="4569"/>
                  </a:lnTo>
                  <a:lnTo>
                    <a:pt x="223241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2713" y="2457704"/>
              <a:ext cx="178593" cy="178587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5149189" y="2908147"/>
            <a:ext cx="3841115" cy="1328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B4B4D"/>
                </a:solidFill>
                <a:latin typeface="Arial"/>
                <a:cs typeface="Arial"/>
              </a:rPr>
              <a:t>Built</a:t>
            </a:r>
            <a:r>
              <a:rPr dirty="0" sz="1750" spc="-4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B4D"/>
                </a:solidFill>
                <a:latin typeface="Arial"/>
                <a:cs typeface="Arial"/>
              </a:rPr>
              <a:t>in</a:t>
            </a:r>
            <a:r>
              <a:rPr dirty="0" sz="1750" spc="-4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B4D"/>
                </a:solidFill>
                <a:latin typeface="Arial"/>
                <a:cs typeface="Arial"/>
              </a:rPr>
              <a:t>48</a:t>
            </a:r>
            <a:r>
              <a:rPr dirty="0" sz="1750" spc="-4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B4D"/>
                </a:solidFill>
                <a:latin typeface="Arial"/>
                <a:cs typeface="Arial"/>
              </a:rPr>
              <a:t>Hours:</a:t>
            </a:r>
            <a:r>
              <a:rPr dirty="0" sz="1750" spc="-4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B4D"/>
                </a:solidFill>
                <a:latin typeface="Arial"/>
                <a:cs typeface="Arial"/>
              </a:rPr>
              <a:t>The</a:t>
            </a:r>
            <a:r>
              <a:rPr dirty="0" sz="1750" spc="-4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B4D"/>
                </a:solidFill>
                <a:latin typeface="Arial"/>
                <a:cs typeface="Arial"/>
              </a:rPr>
              <a:t>Tech</a:t>
            </a:r>
            <a:r>
              <a:rPr dirty="0" sz="1750" spc="-4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4B4B4D"/>
                </a:solidFill>
                <a:latin typeface="Arial"/>
                <a:cs typeface="Arial"/>
              </a:rPr>
              <a:t>Stack</a:t>
            </a:r>
            <a:endParaRPr sz="1750">
              <a:latin typeface="Arial"/>
              <a:cs typeface="Arial"/>
            </a:endParaRPr>
          </a:p>
          <a:p>
            <a:pPr marL="12700" marR="5080">
              <a:lnSpc>
                <a:spcPct val="118600"/>
              </a:lnSpc>
              <a:spcBef>
                <a:spcPts val="760"/>
              </a:spcBef>
            </a:pP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From</a:t>
            </a:r>
            <a:r>
              <a:rPr dirty="0" sz="1300" spc="-2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concept</a:t>
            </a:r>
            <a:r>
              <a:rPr dirty="0" sz="1300" spc="-2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to</a:t>
            </a:r>
            <a:r>
              <a:rPr dirty="0" sz="1300" spc="-2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B4B4D"/>
                </a:solidFill>
                <a:latin typeface="Arial"/>
                <a:cs typeface="Arial"/>
              </a:rPr>
              <a:t>functional</a:t>
            </a:r>
            <a:r>
              <a:rPr dirty="0" sz="1300" spc="-2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B4B4D"/>
                </a:solidFill>
                <a:latin typeface="Arial"/>
                <a:cs typeface="Arial"/>
              </a:rPr>
              <a:t>prototype,</a:t>
            </a:r>
            <a:r>
              <a:rPr dirty="0" sz="1300" spc="-2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we</a:t>
            </a:r>
            <a:r>
              <a:rPr dirty="0" sz="1300" spc="-2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B4B4D"/>
                </a:solidFill>
                <a:latin typeface="Arial"/>
                <a:cs typeface="Arial"/>
              </a:rPr>
              <a:t>leveraged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[mention</a:t>
            </a:r>
            <a:r>
              <a:rPr dirty="0" sz="1300" spc="-5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key</a:t>
            </a:r>
            <a:r>
              <a:rPr dirty="0" sz="1300" spc="-5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technologies</a:t>
            </a:r>
            <a:r>
              <a:rPr dirty="0" sz="1300" spc="-5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like</a:t>
            </a:r>
            <a:r>
              <a:rPr dirty="0" sz="1300" spc="-5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Python,</a:t>
            </a:r>
            <a:r>
              <a:rPr dirty="0" sz="1300" spc="-4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Flask,</a:t>
            </a:r>
            <a:r>
              <a:rPr dirty="0" sz="1300" spc="-5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B4B4D"/>
                </a:solidFill>
                <a:latin typeface="Arial"/>
                <a:cs typeface="Arial"/>
              </a:rPr>
              <a:t>React,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specific</a:t>
            </a:r>
            <a:r>
              <a:rPr dirty="0" sz="1300" spc="-4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LLMs,</a:t>
            </a:r>
            <a:r>
              <a:rPr dirty="0" sz="1300" spc="-4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etc.]</a:t>
            </a:r>
            <a:r>
              <a:rPr dirty="0" sz="1300" spc="-4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to</a:t>
            </a:r>
            <a:r>
              <a:rPr dirty="0" sz="1300" spc="-4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rapidly</a:t>
            </a:r>
            <a:r>
              <a:rPr dirty="0" sz="1300" spc="-4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develop</a:t>
            </a:r>
            <a:r>
              <a:rPr dirty="0" sz="1300" spc="-4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this</a:t>
            </a:r>
            <a:r>
              <a:rPr dirty="0" sz="1300" spc="-4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B4B4D"/>
                </a:solidFill>
                <a:latin typeface="Arial"/>
                <a:cs typeface="Arial"/>
              </a:rPr>
              <a:t>solution, showcasing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 agile</a:t>
            </a:r>
            <a:r>
              <a:rPr dirty="0" sz="1300" spc="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4B4B4D"/>
                </a:solidFill>
                <a:latin typeface="Arial"/>
                <a:cs typeface="Arial"/>
              </a:rPr>
              <a:t>problem-</a:t>
            </a:r>
            <a:r>
              <a:rPr dirty="0" sz="1300" spc="-10">
                <a:solidFill>
                  <a:srgbClr val="4B4B4D"/>
                </a:solidFill>
                <a:latin typeface="Arial"/>
                <a:cs typeface="Arial"/>
              </a:rPr>
              <a:t>solving.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9395041" y="2323884"/>
            <a:ext cx="4248785" cy="447040"/>
            <a:chOff x="9395041" y="2323884"/>
            <a:chExt cx="4248785" cy="447040"/>
          </a:xfrm>
        </p:grpSpPr>
        <p:sp>
          <p:nvSpPr>
            <p:cNvPr id="16" name="object 16" descr=""/>
            <p:cNvSpPr/>
            <p:nvPr/>
          </p:nvSpPr>
          <p:spPr>
            <a:xfrm>
              <a:off x="9395041" y="2531884"/>
              <a:ext cx="4248785" cy="60960"/>
            </a:xfrm>
            <a:custGeom>
              <a:avLst/>
              <a:gdLst/>
              <a:ahLst/>
              <a:cxnLst/>
              <a:rect l="l" t="t" r="r" b="b"/>
              <a:pathLst>
                <a:path w="4248784" h="60960">
                  <a:moveTo>
                    <a:pt x="4226064" y="0"/>
                  </a:moveTo>
                  <a:lnTo>
                    <a:pt x="22328" y="0"/>
                  </a:lnTo>
                  <a:lnTo>
                    <a:pt x="13671" y="1766"/>
                  </a:lnTo>
                  <a:lnTo>
                    <a:pt x="6570" y="6572"/>
                  </a:lnTo>
                  <a:lnTo>
                    <a:pt x="1766" y="13673"/>
                  </a:lnTo>
                  <a:lnTo>
                    <a:pt x="0" y="22326"/>
                  </a:lnTo>
                  <a:lnTo>
                    <a:pt x="0" y="38633"/>
                  </a:lnTo>
                  <a:lnTo>
                    <a:pt x="1766" y="47286"/>
                  </a:lnTo>
                  <a:lnTo>
                    <a:pt x="6570" y="54387"/>
                  </a:lnTo>
                  <a:lnTo>
                    <a:pt x="13671" y="59193"/>
                  </a:lnTo>
                  <a:lnTo>
                    <a:pt x="22328" y="60959"/>
                  </a:lnTo>
                  <a:lnTo>
                    <a:pt x="4226064" y="60959"/>
                  </a:lnTo>
                  <a:lnTo>
                    <a:pt x="4234718" y="59193"/>
                  </a:lnTo>
                  <a:lnTo>
                    <a:pt x="4241819" y="54387"/>
                  </a:lnTo>
                  <a:lnTo>
                    <a:pt x="4246624" y="47286"/>
                  </a:lnTo>
                  <a:lnTo>
                    <a:pt x="4248391" y="38633"/>
                  </a:lnTo>
                  <a:lnTo>
                    <a:pt x="4248391" y="22326"/>
                  </a:lnTo>
                  <a:lnTo>
                    <a:pt x="4246624" y="13673"/>
                  </a:lnTo>
                  <a:lnTo>
                    <a:pt x="4241819" y="6572"/>
                  </a:lnTo>
                  <a:lnTo>
                    <a:pt x="4234718" y="1766"/>
                  </a:lnTo>
                  <a:lnTo>
                    <a:pt x="4226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1295989" y="2323884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39">
                  <a:moveTo>
                    <a:pt x="223241" y="0"/>
                  </a:moveTo>
                  <a:lnTo>
                    <a:pt x="178487" y="4569"/>
                  </a:lnTo>
                  <a:lnTo>
                    <a:pt x="136694" y="17659"/>
                  </a:lnTo>
                  <a:lnTo>
                    <a:pt x="98788" y="38343"/>
                  </a:lnTo>
                  <a:lnTo>
                    <a:pt x="65695" y="65695"/>
                  </a:lnTo>
                  <a:lnTo>
                    <a:pt x="38343" y="98787"/>
                  </a:lnTo>
                  <a:lnTo>
                    <a:pt x="17659" y="136693"/>
                  </a:lnTo>
                  <a:lnTo>
                    <a:pt x="4569" y="178487"/>
                  </a:lnTo>
                  <a:lnTo>
                    <a:pt x="0" y="223240"/>
                  </a:lnTo>
                  <a:lnTo>
                    <a:pt x="4569" y="267994"/>
                  </a:lnTo>
                  <a:lnTo>
                    <a:pt x="17659" y="309787"/>
                  </a:lnTo>
                  <a:lnTo>
                    <a:pt x="38343" y="347693"/>
                  </a:lnTo>
                  <a:lnTo>
                    <a:pt x="65695" y="380785"/>
                  </a:lnTo>
                  <a:lnTo>
                    <a:pt x="98788" y="408137"/>
                  </a:lnTo>
                  <a:lnTo>
                    <a:pt x="136694" y="428821"/>
                  </a:lnTo>
                  <a:lnTo>
                    <a:pt x="178487" y="441911"/>
                  </a:lnTo>
                  <a:lnTo>
                    <a:pt x="223241" y="446481"/>
                  </a:lnTo>
                  <a:lnTo>
                    <a:pt x="267995" y="441911"/>
                  </a:lnTo>
                  <a:lnTo>
                    <a:pt x="309789" y="428821"/>
                  </a:lnTo>
                  <a:lnTo>
                    <a:pt x="347695" y="408137"/>
                  </a:lnTo>
                  <a:lnTo>
                    <a:pt x="380788" y="380785"/>
                  </a:lnTo>
                  <a:lnTo>
                    <a:pt x="408139" y="347693"/>
                  </a:lnTo>
                  <a:lnTo>
                    <a:pt x="428824" y="309787"/>
                  </a:lnTo>
                  <a:lnTo>
                    <a:pt x="441914" y="267994"/>
                  </a:lnTo>
                  <a:lnTo>
                    <a:pt x="446483" y="223240"/>
                  </a:lnTo>
                  <a:lnTo>
                    <a:pt x="441914" y="178487"/>
                  </a:lnTo>
                  <a:lnTo>
                    <a:pt x="428824" y="136693"/>
                  </a:lnTo>
                  <a:lnTo>
                    <a:pt x="408139" y="98787"/>
                  </a:lnTo>
                  <a:lnTo>
                    <a:pt x="380788" y="65695"/>
                  </a:lnTo>
                  <a:lnTo>
                    <a:pt x="347695" y="38343"/>
                  </a:lnTo>
                  <a:lnTo>
                    <a:pt x="309789" y="17659"/>
                  </a:lnTo>
                  <a:lnTo>
                    <a:pt x="267995" y="4569"/>
                  </a:lnTo>
                  <a:lnTo>
                    <a:pt x="223241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936" y="2457704"/>
              <a:ext cx="178593" cy="178587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9546411" y="2908147"/>
            <a:ext cx="3785870" cy="1563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B4B4D"/>
                </a:solidFill>
                <a:latin typeface="Arial"/>
                <a:cs typeface="Arial"/>
              </a:rPr>
              <a:t>Innovation</a:t>
            </a:r>
            <a:r>
              <a:rPr dirty="0" sz="1750" spc="-6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B4D"/>
                </a:solidFill>
                <a:latin typeface="Arial"/>
                <a:cs typeface="Arial"/>
              </a:rPr>
              <a:t>&amp;</a:t>
            </a:r>
            <a:r>
              <a:rPr dirty="0" sz="1750" spc="-6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B4D"/>
                </a:solidFill>
                <a:latin typeface="Arial"/>
                <a:cs typeface="Arial"/>
              </a:rPr>
              <a:t>Creativity</a:t>
            </a:r>
            <a:endParaRPr sz="1750">
              <a:latin typeface="Arial"/>
              <a:cs typeface="Arial"/>
            </a:endParaRPr>
          </a:p>
          <a:p>
            <a:pPr marL="12700" marR="5080">
              <a:lnSpc>
                <a:spcPct val="118600"/>
              </a:lnSpc>
              <a:spcBef>
                <a:spcPts val="760"/>
              </a:spcBef>
            </a:pP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Our</a:t>
            </a:r>
            <a:r>
              <a:rPr dirty="0" sz="130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solution</a:t>
            </a:r>
            <a:r>
              <a:rPr dirty="0" sz="130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tackles</a:t>
            </a:r>
            <a:r>
              <a:rPr dirty="0" sz="1300" spc="-2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B4B4D"/>
                </a:solidFill>
                <a:latin typeface="Arial"/>
                <a:cs typeface="Arial"/>
              </a:rPr>
              <a:t>unstructured</a:t>
            </a:r>
            <a:r>
              <a:rPr dirty="0" sz="130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B4B4D"/>
                </a:solidFill>
                <a:latin typeface="Arial"/>
                <a:cs typeface="Arial"/>
              </a:rPr>
              <a:t>complaint</a:t>
            </a:r>
            <a:r>
              <a:rPr dirty="0" sz="130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4B4B4D"/>
                </a:solidFill>
                <a:latin typeface="Arial"/>
                <a:cs typeface="Arial"/>
              </a:rPr>
              <a:t>data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using</a:t>
            </a:r>
            <a:r>
              <a:rPr dirty="0" sz="130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B4B4D"/>
                </a:solidFill>
                <a:latin typeface="Arial"/>
                <a:cs typeface="Arial"/>
              </a:rPr>
              <a:t>innovative</a:t>
            </a:r>
            <a:r>
              <a:rPr dirty="0" sz="1300" spc="-2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NLP</a:t>
            </a:r>
            <a:r>
              <a:rPr dirty="0" sz="1300" spc="-2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techniques</a:t>
            </a:r>
            <a:r>
              <a:rPr dirty="0" sz="130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and</a:t>
            </a:r>
            <a:r>
              <a:rPr dirty="0" sz="1300" spc="-2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AI</a:t>
            </a:r>
            <a:r>
              <a:rPr dirty="0" sz="1300" spc="-2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B4B4D"/>
                </a:solidFill>
                <a:latin typeface="Arial"/>
                <a:cs typeface="Arial"/>
              </a:rPr>
              <a:t>models,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offering</a:t>
            </a:r>
            <a:r>
              <a:rPr dirty="0" sz="1300" spc="-3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a</a:t>
            </a:r>
            <a:r>
              <a:rPr dirty="0" sz="130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fresh</a:t>
            </a:r>
            <a:r>
              <a:rPr dirty="0" sz="1300" spc="-3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B4B4D"/>
                </a:solidFill>
                <a:latin typeface="Arial"/>
                <a:cs typeface="Arial"/>
              </a:rPr>
              <a:t>perspective</a:t>
            </a:r>
            <a:r>
              <a:rPr dirty="0" sz="130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on</a:t>
            </a:r>
            <a:r>
              <a:rPr dirty="0" sz="130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a</a:t>
            </a:r>
            <a:r>
              <a:rPr dirty="0" sz="1300" spc="-3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common</a:t>
            </a:r>
            <a:r>
              <a:rPr dirty="0" sz="130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B4B4D"/>
                </a:solidFill>
                <a:latin typeface="Arial"/>
                <a:cs typeface="Arial"/>
              </a:rPr>
              <a:t>customer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service</a:t>
            </a:r>
            <a:r>
              <a:rPr dirty="0" sz="1300" spc="-5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pain</a:t>
            </a:r>
            <a:r>
              <a:rPr dirty="0" sz="1300" spc="-5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point.</a:t>
            </a:r>
            <a:r>
              <a:rPr dirty="0" sz="1300" spc="-4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We</a:t>
            </a:r>
            <a:r>
              <a:rPr dirty="0" sz="1300" spc="-5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focused</a:t>
            </a:r>
            <a:r>
              <a:rPr dirty="0" sz="1300" spc="-4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on</a:t>
            </a:r>
            <a:r>
              <a:rPr dirty="0" sz="1300" spc="-5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[mention</a:t>
            </a:r>
            <a:r>
              <a:rPr dirty="0" sz="1300" spc="-5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B4B4D"/>
                </a:solidFill>
                <a:latin typeface="Arial"/>
                <a:cs typeface="Arial"/>
              </a:rPr>
              <a:t>specific innovative</a:t>
            </a:r>
            <a:r>
              <a:rPr dirty="0" sz="1300" spc="-2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feature</a:t>
            </a:r>
            <a:r>
              <a:rPr dirty="0" sz="1300" spc="-2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B4B4D"/>
                </a:solidFill>
                <a:latin typeface="Arial"/>
                <a:cs typeface="Arial"/>
              </a:rPr>
              <a:t>or</a:t>
            </a:r>
            <a:r>
              <a:rPr dirty="0" sz="1300" spc="-2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B4B4D"/>
                </a:solidFill>
                <a:latin typeface="Arial"/>
                <a:cs typeface="Arial"/>
              </a:rPr>
              <a:t>approach].</a:t>
            </a:r>
            <a:endParaRPr sz="1300">
              <a:latin typeface="Arial"/>
              <a:cs typeface="Arial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600607" y="4883911"/>
            <a:ext cx="13042900" cy="26670"/>
          </a:xfrm>
          <a:custGeom>
            <a:avLst/>
            <a:gdLst/>
            <a:ahLst/>
            <a:cxnLst/>
            <a:rect l="l" t="t" r="r" b="b"/>
            <a:pathLst>
              <a:path w="13042900" h="26670">
                <a:moveTo>
                  <a:pt x="13042773" y="0"/>
                </a:moveTo>
                <a:lnTo>
                  <a:pt x="0" y="0"/>
                </a:lnTo>
                <a:lnTo>
                  <a:pt x="0" y="26187"/>
                </a:lnTo>
                <a:lnTo>
                  <a:pt x="13042773" y="26187"/>
                </a:lnTo>
                <a:lnTo>
                  <a:pt x="13042773" y="0"/>
                </a:lnTo>
                <a:close/>
              </a:path>
            </a:pathLst>
          </a:custGeom>
          <a:solidFill>
            <a:srgbClr val="4B4B4D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 descr=""/>
          <p:cNvGrpSpPr/>
          <p:nvPr/>
        </p:nvGrpSpPr>
        <p:grpSpPr>
          <a:xfrm>
            <a:off x="600607" y="5840158"/>
            <a:ext cx="13042900" cy="632460"/>
            <a:chOff x="600607" y="5840158"/>
            <a:chExt cx="13042900" cy="632460"/>
          </a:xfrm>
        </p:grpSpPr>
        <p:sp>
          <p:nvSpPr>
            <p:cNvPr id="22" name="object 22" descr=""/>
            <p:cNvSpPr/>
            <p:nvPr/>
          </p:nvSpPr>
          <p:spPr>
            <a:xfrm>
              <a:off x="600607" y="5840158"/>
              <a:ext cx="13042900" cy="632460"/>
            </a:xfrm>
            <a:custGeom>
              <a:avLst/>
              <a:gdLst/>
              <a:ahLst/>
              <a:cxnLst/>
              <a:rect l="l" t="t" r="r" b="b"/>
              <a:pathLst>
                <a:path w="13042900" h="632460">
                  <a:moveTo>
                    <a:pt x="13020548" y="0"/>
                  </a:moveTo>
                  <a:lnTo>
                    <a:pt x="22325" y="0"/>
                  </a:lnTo>
                  <a:lnTo>
                    <a:pt x="13670" y="1766"/>
                  </a:lnTo>
                  <a:lnTo>
                    <a:pt x="6570" y="6572"/>
                  </a:lnTo>
                  <a:lnTo>
                    <a:pt x="1766" y="13673"/>
                  </a:lnTo>
                  <a:lnTo>
                    <a:pt x="0" y="22326"/>
                  </a:lnTo>
                  <a:lnTo>
                    <a:pt x="0" y="610133"/>
                  </a:lnTo>
                  <a:lnTo>
                    <a:pt x="1766" y="618786"/>
                  </a:lnTo>
                  <a:lnTo>
                    <a:pt x="6570" y="625887"/>
                  </a:lnTo>
                  <a:lnTo>
                    <a:pt x="13670" y="630693"/>
                  </a:lnTo>
                  <a:lnTo>
                    <a:pt x="22325" y="632459"/>
                  </a:lnTo>
                  <a:lnTo>
                    <a:pt x="13020548" y="632459"/>
                  </a:lnTo>
                  <a:lnTo>
                    <a:pt x="13029164" y="630693"/>
                  </a:lnTo>
                  <a:lnTo>
                    <a:pt x="13036232" y="625887"/>
                  </a:lnTo>
                  <a:lnTo>
                    <a:pt x="13041014" y="618786"/>
                  </a:lnTo>
                  <a:lnTo>
                    <a:pt x="13042773" y="610133"/>
                  </a:lnTo>
                  <a:lnTo>
                    <a:pt x="13042773" y="22326"/>
                  </a:lnTo>
                  <a:lnTo>
                    <a:pt x="13041014" y="13673"/>
                  </a:lnTo>
                  <a:lnTo>
                    <a:pt x="13036232" y="6572"/>
                  </a:lnTo>
                  <a:lnTo>
                    <a:pt x="13029164" y="1766"/>
                  </a:lnTo>
                  <a:lnTo>
                    <a:pt x="13020548" y="0"/>
                  </a:lnTo>
                  <a:close/>
                </a:path>
              </a:pathLst>
            </a:custGeom>
            <a:solidFill>
              <a:srgbClr val="B3C3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9434" y="6055893"/>
              <a:ext cx="185976" cy="148831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587907" y="5060835"/>
            <a:ext cx="12679045" cy="1210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2200"/>
              </a:lnSpc>
              <a:spcBef>
                <a:spcPts val="100"/>
              </a:spcBef>
            </a:pPr>
            <a:r>
              <a:rPr dirty="0" sz="1450" b="1">
                <a:solidFill>
                  <a:srgbClr val="4B4B4D"/>
                </a:solidFill>
                <a:latin typeface="Arial"/>
                <a:cs typeface="Arial"/>
              </a:rPr>
              <a:t>Witness</a:t>
            </a:r>
            <a:r>
              <a:rPr dirty="0" sz="1450" spc="-35" b="1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 b="1">
                <a:solidFill>
                  <a:srgbClr val="4B4B4D"/>
                </a:solidFill>
                <a:latin typeface="Arial"/>
                <a:cs typeface="Arial"/>
              </a:rPr>
              <a:t>the</a:t>
            </a:r>
            <a:r>
              <a:rPr dirty="0" sz="1450" spc="-30" b="1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 b="1">
                <a:solidFill>
                  <a:srgbClr val="4B4B4D"/>
                </a:solidFill>
                <a:latin typeface="Arial"/>
                <a:cs typeface="Arial"/>
              </a:rPr>
              <a:t>power</a:t>
            </a:r>
            <a:r>
              <a:rPr dirty="0" sz="1450" spc="-30" b="1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 b="1">
                <a:solidFill>
                  <a:srgbClr val="4B4B4D"/>
                </a:solidFill>
                <a:latin typeface="Arial"/>
                <a:cs typeface="Arial"/>
              </a:rPr>
              <a:t>of</a:t>
            </a:r>
            <a:r>
              <a:rPr dirty="0" sz="1450" spc="-30" b="1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 b="1">
                <a:solidFill>
                  <a:srgbClr val="4B4B4D"/>
                </a:solidFill>
                <a:latin typeface="Arial"/>
                <a:cs typeface="Arial"/>
              </a:rPr>
              <a:t>rapid</a:t>
            </a:r>
            <a:r>
              <a:rPr dirty="0" sz="1450" spc="-35" b="1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 spc="-10" b="1">
                <a:solidFill>
                  <a:srgbClr val="4B4B4D"/>
                </a:solidFill>
                <a:latin typeface="Arial"/>
                <a:cs typeface="Arial"/>
              </a:rPr>
              <a:t>development</a:t>
            </a:r>
            <a:r>
              <a:rPr dirty="0" sz="1450" spc="-30" b="1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 b="1">
                <a:solidFill>
                  <a:srgbClr val="4B4B4D"/>
                </a:solidFill>
                <a:latin typeface="Arial"/>
                <a:cs typeface="Arial"/>
              </a:rPr>
              <a:t>and</a:t>
            </a:r>
            <a:r>
              <a:rPr dirty="0" sz="1450" spc="-30" b="1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 b="1">
                <a:solidFill>
                  <a:srgbClr val="4B4B4D"/>
                </a:solidFill>
                <a:latin typeface="Arial"/>
                <a:cs typeface="Arial"/>
              </a:rPr>
              <a:t>AI</a:t>
            </a:r>
            <a:r>
              <a:rPr dirty="0" sz="1450" spc="-30" b="1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 b="1">
                <a:solidFill>
                  <a:srgbClr val="4B4B4D"/>
                </a:solidFill>
                <a:latin typeface="Arial"/>
                <a:cs typeface="Arial"/>
              </a:rPr>
              <a:t>innovation!</a:t>
            </a:r>
            <a:r>
              <a:rPr dirty="0" sz="1450" spc="-20" b="1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B4B4D"/>
                </a:solidFill>
                <a:latin typeface="Arial"/>
                <a:cs typeface="Arial"/>
              </a:rPr>
              <a:t>Our</a:t>
            </a:r>
            <a:r>
              <a:rPr dirty="0" sz="145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B4B4D"/>
                </a:solidFill>
                <a:latin typeface="Arial"/>
                <a:cs typeface="Arial"/>
              </a:rPr>
              <a:t>team</a:t>
            </a:r>
            <a:r>
              <a:rPr dirty="0" sz="145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4B4B4D"/>
                </a:solidFill>
                <a:latin typeface="Arial"/>
                <a:cs typeface="Arial"/>
              </a:rPr>
              <a:t>collaborated</a:t>
            </a:r>
            <a:r>
              <a:rPr dirty="0" sz="145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B4B4D"/>
                </a:solidFill>
                <a:latin typeface="Arial"/>
                <a:cs typeface="Arial"/>
              </a:rPr>
              <a:t>intensely</a:t>
            </a:r>
            <a:r>
              <a:rPr dirty="0" sz="1450" spc="-3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B4B4D"/>
                </a:solidFill>
                <a:latin typeface="Arial"/>
                <a:cs typeface="Arial"/>
              </a:rPr>
              <a:t>to</a:t>
            </a:r>
            <a:r>
              <a:rPr dirty="0" sz="145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B4B4D"/>
                </a:solidFill>
                <a:latin typeface="Arial"/>
                <a:cs typeface="Arial"/>
              </a:rPr>
              <a:t>build</a:t>
            </a:r>
            <a:r>
              <a:rPr dirty="0" sz="145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B4B4D"/>
                </a:solidFill>
                <a:latin typeface="Arial"/>
                <a:cs typeface="Arial"/>
              </a:rPr>
              <a:t>this</a:t>
            </a:r>
            <a:r>
              <a:rPr dirty="0" sz="145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4B4B4D"/>
                </a:solidFill>
                <a:latin typeface="Arial"/>
                <a:cs typeface="Arial"/>
              </a:rPr>
              <a:t>intelligent</a:t>
            </a:r>
            <a:r>
              <a:rPr dirty="0" sz="1450" spc="-3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4B4B4D"/>
                </a:solidFill>
                <a:latin typeface="Arial"/>
                <a:cs typeface="Arial"/>
              </a:rPr>
              <a:t>complaint</a:t>
            </a:r>
            <a:r>
              <a:rPr dirty="0" sz="145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B4B4D"/>
                </a:solidFill>
                <a:latin typeface="Arial"/>
                <a:cs typeface="Arial"/>
              </a:rPr>
              <a:t>resolver,</a:t>
            </a:r>
            <a:r>
              <a:rPr dirty="0" sz="145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4B4B4D"/>
                </a:solidFill>
                <a:latin typeface="Arial"/>
                <a:cs typeface="Arial"/>
              </a:rPr>
              <a:t>showcasing</a:t>
            </a:r>
            <a:r>
              <a:rPr dirty="0" sz="1450" spc="-30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 spc="-25">
                <a:solidFill>
                  <a:srgbClr val="4B4B4D"/>
                </a:solidFill>
                <a:latin typeface="Arial"/>
                <a:cs typeface="Arial"/>
              </a:rPr>
              <a:t>how </a:t>
            </a:r>
            <a:r>
              <a:rPr dirty="0" sz="1450">
                <a:solidFill>
                  <a:srgbClr val="4B4B4D"/>
                </a:solidFill>
                <a:latin typeface="Arial"/>
                <a:cs typeface="Arial"/>
              </a:rPr>
              <a:t>technology</a:t>
            </a:r>
            <a:r>
              <a:rPr dirty="0" sz="1450" spc="-4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B4B4D"/>
                </a:solidFill>
                <a:latin typeface="Arial"/>
                <a:cs typeface="Arial"/>
              </a:rPr>
              <a:t>can</a:t>
            </a:r>
            <a:r>
              <a:rPr dirty="0" sz="1450" spc="-4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B4B4D"/>
                </a:solidFill>
                <a:latin typeface="Arial"/>
                <a:cs typeface="Arial"/>
              </a:rPr>
              <a:t>quickly</a:t>
            </a:r>
            <a:r>
              <a:rPr dirty="0" sz="1450" spc="-4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B4B4D"/>
                </a:solidFill>
                <a:latin typeface="Arial"/>
                <a:cs typeface="Arial"/>
              </a:rPr>
              <a:t>address</a:t>
            </a:r>
            <a:r>
              <a:rPr dirty="0" sz="1450" spc="-4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B4B4D"/>
                </a:solidFill>
                <a:latin typeface="Arial"/>
                <a:cs typeface="Arial"/>
              </a:rPr>
              <a:t>complex</a:t>
            </a:r>
            <a:r>
              <a:rPr dirty="0" sz="1450" spc="-4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B4B4D"/>
                </a:solidFill>
                <a:latin typeface="Arial"/>
                <a:cs typeface="Arial"/>
              </a:rPr>
              <a:t>problems</a:t>
            </a:r>
            <a:r>
              <a:rPr dirty="0" sz="1450" spc="-4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B4B4D"/>
                </a:solidFill>
                <a:latin typeface="Arial"/>
                <a:cs typeface="Arial"/>
              </a:rPr>
              <a:t>and</a:t>
            </a:r>
            <a:r>
              <a:rPr dirty="0" sz="1450" spc="-4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4B4B4D"/>
                </a:solidFill>
                <a:latin typeface="Arial"/>
                <a:cs typeface="Arial"/>
              </a:rPr>
              <a:t>significantly</a:t>
            </a:r>
            <a:r>
              <a:rPr dirty="0" sz="1450" spc="-4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B4B4D"/>
                </a:solidFill>
                <a:latin typeface="Arial"/>
                <a:cs typeface="Arial"/>
              </a:rPr>
              <a:t>improve</a:t>
            </a:r>
            <a:r>
              <a:rPr dirty="0" sz="1450" spc="-4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B4B4D"/>
                </a:solidFill>
                <a:latin typeface="Arial"/>
                <a:cs typeface="Arial"/>
              </a:rPr>
              <a:t>user</a:t>
            </a:r>
            <a:r>
              <a:rPr dirty="0" sz="1450" spc="-45">
                <a:solidFill>
                  <a:srgbClr val="4B4B4D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4B4B4D"/>
                </a:solidFill>
                <a:latin typeface="Arial"/>
                <a:cs typeface="Arial"/>
              </a:rPr>
              <a:t>experience.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495934">
              <a:lnSpc>
                <a:spcPct val="100000"/>
              </a:lnSpc>
            </a:pPr>
            <a:r>
              <a:rPr dirty="0" sz="1150" b="1">
                <a:latin typeface="Arial"/>
                <a:cs typeface="Arial"/>
              </a:rPr>
              <a:t>Next</a:t>
            </a:r>
            <a:r>
              <a:rPr dirty="0" sz="1150" spc="-2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Steps:</a:t>
            </a:r>
            <a:r>
              <a:rPr dirty="0" sz="1150" spc="-30" b="1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Dive</a:t>
            </a:r>
            <a:r>
              <a:rPr dirty="0" sz="1150" spc="-2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deeper</a:t>
            </a:r>
            <a:r>
              <a:rPr dirty="0" sz="1150" spc="-2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into</a:t>
            </a:r>
            <a:r>
              <a:rPr dirty="0" sz="1150" spc="-2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the</a:t>
            </a:r>
            <a:r>
              <a:rPr dirty="0" sz="1150" spc="-2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code,</a:t>
            </a:r>
            <a:r>
              <a:rPr dirty="0" sz="1150" spc="-2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challenge</a:t>
            </a:r>
            <a:r>
              <a:rPr dirty="0" sz="1150" spc="-2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our</a:t>
            </a:r>
            <a:r>
              <a:rPr dirty="0" sz="1150" spc="-2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demo</a:t>
            </a:r>
            <a:r>
              <a:rPr dirty="0" sz="1150" spc="-2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with</a:t>
            </a:r>
            <a:r>
              <a:rPr dirty="0" sz="1150" spc="-2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your</a:t>
            </a:r>
            <a:r>
              <a:rPr dirty="0" sz="1150" spc="-2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own</a:t>
            </a:r>
            <a:r>
              <a:rPr dirty="0" sz="1150" spc="-2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scenarios,</a:t>
            </a:r>
            <a:r>
              <a:rPr dirty="0" sz="1150" spc="-2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or</a:t>
            </a:r>
            <a:r>
              <a:rPr dirty="0" sz="1150" spc="-2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chat</a:t>
            </a:r>
            <a:r>
              <a:rPr dirty="0" sz="1150" spc="-2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with</a:t>
            </a:r>
            <a:r>
              <a:rPr dirty="0" sz="1150" spc="-2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the</a:t>
            </a:r>
            <a:r>
              <a:rPr dirty="0" sz="1150" spc="-2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team</a:t>
            </a:r>
            <a:r>
              <a:rPr dirty="0" sz="1150" spc="-2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about</a:t>
            </a:r>
            <a:r>
              <a:rPr dirty="0" sz="1150" spc="-2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our</a:t>
            </a:r>
            <a:r>
              <a:rPr dirty="0" sz="1150" spc="-2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technical</a:t>
            </a:r>
            <a:r>
              <a:rPr dirty="0" sz="1150" spc="-2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implementation</a:t>
            </a:r>
            <a:r>
              <a:rPr dirty="0" sz="1150" spc="-2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and</a:t>
            </a:r>
            <a:r>
              <a:rPr dirty="0" sz="1150" spc="-2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future</a:t>
            </a:r>
            <a:r>
              <a:rPr dirty="0" sz="1150" spc="-25">
                <a:latin typeface="Arial"/>
                <a:cs typeface="Arial"/>
              </a:rPr>
              <a:t> </a:t>
            </a:r>
            <a:r>
              <a:rPr dirty="0" sz="1150" spc="-10">
                <a:latin typeface="Arial"/>
                <a:cs typeface="Arial"/>
              </a:rPr>
              <a:t>ideas!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112" y="-22453"/>
            <a:ext cx="635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0000"/>
                </a:solidFill>
                <a:latin typeface="Calibri"/>
                <a:cs typeface="Calibri"/>
              </a:rPr>
              <a:t>Protected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84580" y="579564"/>
            <a:ext cx="490029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8430" algn="l"/>
                <a:tab pos="2992120" algn="l"/>
              </a:tabLst>
            </a:pPr>
            <a:r>
              <a:rPr dirty="0" sz="4400" spc="-20">
                <a:solidFill>
                  <a:srgbClr val="000000"/>
                </a:solidFill>
              </a:rPr>
              <a:t>Meet</a:t>
            </a:r>
            <a:r>
              <a:rPr dirty="0" sz="4400">
                <a:solidFill>
                  <a:srgbClr val="000000"/>
                </a:solidFill>
              </a:rPr>
              <a:t>	</a:t>
            </a:r>
            <a:r>
              <a:rPr dirty="0" sz="4400" spc="-20">
                <a:solidFill>
                  <a:srgbClr val="000000"/>
                </a:solidFill>
              </a:rPr>
              <a:t>Team</a:t>
            </a:r>
            <a:r>
              <a:rPr dirty="0" sz="4400">
                <a:solidFill>
                  <a:srgbClr val="000000"/>
                </a:solidFill>
              </a:rPr>
              <a:t>	</a:t>
            </a:r>
            <a:r>
              <a:rPr dirty="0" sz="4400" spc="-10">
                <a:solidFill>
                  <a:srgbClr val="000000"/>
                </a:solidFill>
              </a:rPr>
              <a:t>Sherlox</a:t>
            </a:r>
            <a:endParaRPr sz="4400"/>
          </a:p>
        </p:txBody>
      </p:sp>
      <p:sp>
        <p:nvSpPr>
          <p:cNvPr id="4" name="object 4" descr=""/>
          <p:cNvSpPr txBox="1"/>
          <p:nvPr/>
        </p:nvSpPr>
        <p:spPr>
          <a:xfrm>
            <a:off x="1084580" y="1193824"/>
            <a:ext cx="11817985" cy="13785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20520" algn="l"/>
                <a:tab pos="4086225" algn="l"/>
              </a:tabLst>
            </a:pPr>
            <a:r>
              <a:rPr dirty="0" sz="3800" spc="-10" i="1">
                <a:latin typeface="Arial"/>
                <a:cs typeface="Arial"/>
              </a:rPr>
              <a:t>Toyota</a:t>
            </a:r>
            <a:r>
              <a:rPr dirty="0" sz="3800" i="1">
                <a:latin typeface="Arial"/>
                <a:cs typeface="Arial"/>
              </a:rPr>
              <a:t>	</a:t>
            </a:r>
            <a:r>
              <a:rPr dirty="0" sz="3800" spc="-10" i="1">
                <a:latin typeface="Arial"/>
                <a:cs typeface="Arial"/>
              </a:rPr>
              <a:t>Connected</a:t>
            </a:r>
            <a:r>
              <a:rPr dirty="0" sz="3800" i="1">
                <a:latin typeface="Arial"/>
                <a:cs typeface="Arial"/>
              </a:rPr>
              <a:t>	</a:t>
            </a:r>
            <a:r>
              <a:rPr dirty="0" sz="3800" spc="-10" i="1">
                <a:latin typeface="Arial"/>
                <a:cs typeface="Arial"/>
              </a:rPr>
              <a:t>India</a:t>
            </a:r>
            <a:endParaRPr sz="3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10"/>
              </a:spcBef>
            </a:pPr>
            <a:r>
              <a:rPr dirty="0" sz="2400">
                <a:latin typeface="Arial"/>
                <a:cs typeface="Arial"/>
              </a:rPr>
              <a:t>We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don't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just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find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problems—</a:t>
            </a:r>
            <a:r>
              <a:rPr dirty="0" sz="2400">
                <a:latin typeface="Arial"/>
                <a:cs typeface="Arial"/>
              </a:rPr>
              <a:t>we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solve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them.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Customers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deserve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better,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build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it.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3661" y="3465271"/>
            <a:ext cx="3250844" cy="64632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023661" y="3465271"/>
            <a:ext cx="3251200" cy="646430"/>
          </a:xfrm>
          <a:prstGeom prst="rect">
            <a:avLst/>
          </a:prstGeom>
          <a:ln w="12699">
            <a:solidFill>
              <a:srgbClr val="2E5496"/>
            </a:solidFill>
          </a:ln>
        </p:spPr>
        <p:txBody>
          <a:bodyPr wrap="square" lIns="0" tIns="31114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44"/>
              </a:spcBef>
            </a:pPr>
            <a:r>
              <a:rPr dirty="0" sz="1800" b="1">
                <a:latin typeface="Calibri"/>
                <a:cs typeface="Calibri"/>
              </a:rPr>
              <a:t>Abhishek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R </a:t>
            </a:r>
            <a:r>
              <a:rPr dirty="0" sz="1800" spc="-10" b="1">
                <a:latin typeface="Calibri"/>
                <a:cs typeface="Calibri"/>
              </a:rPr>
              <a:t>Shankar</a:t>
            </a:r>
            <a:endParaRPr sz="1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TCIN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Chennai,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India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6724" y="3465271"/>
            <a:ext cx="3250844" cy="64632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4726724" y="3465271"/>
            <a:ext cx="3251200" cy="646430"/>
          </a:xfrm>
          <a:prstGeom prst="rect">
            <a:avLst/>
          </a:prstGeom>
          <a:ln w="12699">
            <a:solidFill>
              <a:srgbClr val="2E5496"/>
            </a:solidFill>
          </a:ln>
        </p:spPr>
        <p:txBody>
          <a:bodyPr wrap="square" lIns="0" tIns="31114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44"/>
              </a:spcBef>
            </a:pPr>
            <a:r>
              <a:rPr dirty="0" sz="1800" b="1">
                <a:latin typeface="Calibri"/>
                <a:cs typeface="Calibri"/>
              </a:rPr>
              <a:t>Sivashanmugam</a:t>
            </a:r>
            <a:r>
              <a:rPr dirty="0" sz="1800" spc="-1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Ayyadurai</a:t>
            </a:r>
            <a:endParaRPr sz="1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TCIN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Chennai,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India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89200" y="3468471"/>
            <a:ext cx="3250844" cy="646328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8489200" y="3468471"/>
            <a:ext cx="3251200" cy="646430"/>
          </a:xfrm>
          <a:prstGeom prst="rect">
            <a:avLst/>
          </a:prstGeom>
          <a:ln w="12699">
            <a:solidFill>
              <a:srgbClr val="2E5496"/>
            </a:solidFill>
          </a:ln>
        </p:spPr>
        <p:txBody>
          <a:bodyPr wrap="square" lIns="0" tIns="31114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44"/>
              </a:spcBef>
            </a:pPr>
            <a:r>
              <a:rPr dirty="0" sz="1800" b="1">
                <a:latin typeface="Calibri"/>
                <a:cs typeface="Calibri"/>
              </a:rPr>
              <a:t>Vigneshwar</a:t>
            </a:r>
            <a:r>
              <a:rPr dirty="0" sz="1800" spc="-2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Santhanam</a:t>
            </a:r>
            <a:endParaRPr sz="1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TCIN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Chennai,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India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9092" y="4700778"/>
            <a:ext cx="3250844" cy="646328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2649092" y="4700778"/>
            <a:ext cx="3251200" cy="646430"/>
          </a:xfrm>
          <a:prstGeom prst="rect">
            <a:avLst/>
          </a:prstGeom>
          <a:ln w="12699">
            <a:solidFill>
              <a:srgbClr val="2E5496"/>
            </a:solidFill>
          </a:ln>
        </p:spPr>
        <p:txBody>
          <a:bodyPr wrap="square" lIns="0" tIns="31114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44"/>
              </a:spcBef>
            </a:pPr>
            <a:r>
              <a:rPr dirty="0" sz="1800" b="1">
                <a:latin typeface="Calibri"/>
                <a:cs typeface="Calibri"/>
              </a:rPr>
              <a:t>Sathiyaseelan</a:t>
            </a:r>
            <a:r>
              <a:rPr dirty="0" sz="1800" spc="-1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Raveendran</a:t>
            </a:r>
            <a:endParaRPr sz="1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TCIN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Chennai,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India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5509" y="4627206"/>
            <a:ext cx="3250844" cy="646328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7455509" y="4627206"/>
            <a:ext cx="3251200" cy="646430"/>
          </a:xfrm>
          <a:prstGeom prst="rect">
            <a:avLst/>
          </a:prstGeom>
          <a:ln w="12699">
            <a:solidFill>
              <a:srgbClr val="2E5496"/>
            </a:solidFill>
          </a:ln>
        </p:spPr>
        <p:txBody>
          <a:bodyPr wrap="square" lIns="0" tIns="31114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44"/>
              </a:spcBef>
            </a:pPr>
            <a:r>
              <a:rPr dirty="0" sz="1800" b="1">
                <a:latin typeface="Calibri"/>
                <a:cs typeface="Calibri"/>
              </a:rPr>
              <a:t>Padmapriya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Swaminathan</a:t>
            </a:r>
            <a:endParaRPr sz="18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TCIN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Chennai,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India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112" y="-22453"/>
            <a:ext cx="635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0000"/>
                </a:solidFill>
                <a:latin typeface="Calibri"/>
                <a:cs typeface="Calibri"/>
              </a:rPr>
              <a:t>Protected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86486" y="533781"/>
            <a:ext cx="322453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0300" algn="l"/>
              </a:tabLst>
            </a:pPr>
            <a:r>
              <a:rPr dirty="0" sz="4400" spc="-25">
                <a:solidFill>
                  <a:srgbClr val="000000"/>
                </a:solidFill>
              </a:rPr>
              <a:t>The</a:t>
            </a:r>
            <a:r>
              <a:rPr dirty="0" sz="4400">
                <a:solidFill>
                  <a:srgbClr val="000000"/>
                </a:solidFill>
              </a:rPr>
              <a:t>	</a:t>
            </a:r>
            <a:r>
              <a:rPr dirty="0" sz="4400" spc="-10">
                <a:solidFill>
                  <a:srgbClr val="000000"/>
                </a:solidFill>
              </a:rPr>
              <a:t>Problem</a:t>
            </a:r>
            <a:endParaRPr sz="4400"/>
          </a:p>
        </p:txBody>
      </p:sp>
      <p:sp>
        <p:nvSpPr>
          <p:cNvPr id="4" name="object 4" descr=""/>
          <p:cNvSpPr txBox="1"/>
          <p:nvPr/>
        </p:nvSpPr>
        <p:spPr>
          <a:xfrm>
            <a:off x="1086486" y="1893989"/>
            <a:ext cx="5960745" cy="947419"/>
          </a:xfrm>
          <a:prstGeom prst="rect">
            <a:avLst/>
          </a:prstGeom>
        </p:spPr>
        <p:txBody>
          <a:bodyPr wrap="square" lIns="0" tIns="142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dirty="0" sz="1500">
                <a:latin typeface="Arial"/>
                <a:cs typeface="Arial"/>
              </a:rPr>
              <a:t>Today's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Reality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ts val="1620"/>
              </a:lnSpc>
              <a:spcBef>
                <a:spcPts val="1220"/>
              </a:spcBef>
            </a:pPr>
            <a:r>
              <a:rPr dirty="0" sz="1500">
                <a:latin typeface="Arial"/>
                <a:cs typeface="Arial"/>
              </a:rPr>
              <a:t>Each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brand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operates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with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different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CRM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systems,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creating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fragmented </a:t>
            </a:r>
            <a:r>
              <a:rPr dirty="0" sz="1500">
                <a:latin typeface="Arial"/>
                <a:cs typeface="Arial"/>
              </a:rPr>
              <a:t>ticketing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workflows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that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lead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painfully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slow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resolution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times.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727124" y="1816518"/>
            <a:ext cx="5570220" cy="1153160"/>
          </a:xfrm>
          <a:prstGeom prst="rect">
            <a:avLst/>
          </a:prstGeom>
        </p:spPr>
        <p:txBody>
          <a:bodyPr wrap="square" lIns="0" tIns="142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dirty="0" sz="1500">
                <a:latin typeface="Arial"/>
                <a:cs typeface="Arial"/>
              </a:rPr>
              <a:t>Customer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Impact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ts val="1620"/>
              </a:lnSpc>
              <a:spcBef>
                <a:spcPts val="1225"/>
              </a:spcBef>
            </a:pP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result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is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cascade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negative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outcomes: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mounting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customer </a:t>
            </a:r>
            <a:r>
              <a:rPr dirty="0" sz="1500">
                <a:latin typeface="Arial"/>
                <a:cs typeface="Arial"/>
              </a:rPr>
              <a:t>stress,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growing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frustration,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eroding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trust,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endless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cycle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of </a:t>
            </a:r>
            <a:r>
              <a:rPr dirty="0" sz="1500" spc="-10">
                <a:latin typeface="Arial"/>
                <a:cs typeface="Arial"/>
              </a:rPr>
              <a:t>complaint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escalations.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2300" y="3300247"/>
            <a:ext cx="4421187" cy="412766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06587" y="3439909"/>
            <a:ext cx="4421187" cy="39880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112" y="-22453"/>
            <a:ext cx="635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0000"/>
                </a:solidFill>
                <a:latin typeface="Calibri"/>
                <a:cs typeface="Calibri"/>
              </a:rPr>
              <a:t>Protected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2442" y="483872"/>
            <a:ext cx="402907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0300" algn="l"/>
              </a:tabLst>
            </a:pPr>
            <a:r>
              <a:rPr dirty="0" sz="4400" spc="-25"/>
              <a:t>The</a:t>
            </a:r>
            <a:r>
              <a:rPr dirty="0" sz="4400"/>
              <a:t>	</a:t>
            </a:r>
            <a:r>
              <a:rPr dirty="0" sz="4400" spc="-10"/>
              <a:t>Opportunity</a:t>
            </a:r>
            <a:endParaRPr sz="44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9530" y="1497685"/>
            <a:ext cx="3947845" cy="394784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43418" y="1866658"/>
            <a:ext cx="1550035" cy="1235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4700" spc="-10">
                <a:solidFill>
                  <a:srgbClr val="3B3939"/>
                </a:solidFill>
                <a:latin typeface="Arial"/>
                <a:cs typeface="Arial"/>
              </a:rPr>
              <a:t>$3.8T</a:t>
            </a:r>
            <a:endParaRPr sz="47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1790"/>
              </a:spcBef>
            </a:pPr>
            <a:r>
              <a:rPr dirty="0" sz="1750">
                <a:solidFill>
                  <a:srgbClr val="3B3939"/>
                </a:solidFill>
                <a:latin typeface="Arial"/>
                <a:cs typeface="Arial"/>
              </a:rPr>
              <a:t>Lost</a:t>
            </a:r>
            <a:r>
              <a:rPr dirty="0" sz="1750" spc="-5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B3939"/>
                </a:solidFill>
                <a:latin typeface="Arial"/>
                <a:cs typeface="Arial"/>
              </a:rPr>
              <a:t>Sales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10273" y="3263429"/>
            <a:ext cx="3217545" cy="596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83590" marR="5080" indent="-771525">
              <a:lnSpc>
                <a:spcPct val="133900"/>
              </a:lnSpc>
              <a:spcBef>
                <a:spcPts val="100"/>
              </a:spcBef>
            </a:pP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Global</a:t>
            </a:r>
            <a:r>
              <a:rPr dirty="0" sz="1400" spc="-1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revenue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lost</a:t>
            </a:r>
            <a:r>
              <a:rPr dirty="0" sz="1400" spc="-1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annually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due</a:t>
            </a:r>
            <a:r>
              <a:rPr dirty="0" sz="1400" spc="-1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to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poor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customer</a:t>
            </a:r>
            <a:r>
              <a:rPr dirty="0" sz="1400" spc="-1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experience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545683" y="1793760"/>
            <a:ext cx="2082800" cy="1235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4700" spc="-10">
                <a:solidFill>
                  <a:srgbClr val="3B3939"/>
                </a:solidFill>
                <a:latin typeface="Arial"/>
                <a:cs typeface="Arial"/>
              </a:rPr>
              <a:t>40-</a:t>
            </a:r>
            <a:r>
              <a:rPr dirty="0" sz="4700" spc="-25">
                <a:solidFill>
                  <a:srgbClr val="3B3939"/>
                </a:solidFill>
                <a:latin typeface="Arial"/>
                <a:cs typeface="Arial"/>
              </a:rPr>
              <a:t>60%</a:t>
            </a:r>
            <a:endParaRPr sz="4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790"/>
              </a:spcBef>
            </a:pPr>
            <a:r>
              <a:rPr dirty="0" sz="1750">
                <a:solidFill>
                  <a:srgbClr val="3B3939"/>
                </a:solidFill>
                <a:latin typeface="Arial"/>
                <a:cs typeface="Arial"/>
              </a:rPr>
              <a:t>Repetitive</a:t>
            </a:r>
            <a:r>
              <a:rPr dirty="0" sz="1750" spc="-10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B3939"/>
                </a:solidFill>
                <a:latin typeface="Arial"/>
                <a:cs typeface="Arial"/>
              </a:rPr>
              <a:t>Issues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721646" y="3262922"/>
            <a:ext cx="372935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Of</a:t>
            </a:r>
            <a:r>
              <a:rPr dirty="0" sz="14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customer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complaints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are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recurring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problems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681624" y="4004195"/>
            <a:ext cx="1765935" cy="1235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4700" spc="-25">
                <a:solidFill>
                  <a:srgbClr val="3B3939"/>
                </a:solidFill>
                <a:latin typeface="Arial"/>
                <a:cs typeface="Arial"/>
              </a:rPr>
              <a:t>14×</a:t>
            </a:r>
            <a:endParaRPr sz="4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790"/>
              </a:spcBef>
            </a:pPr>
            <a:r>
              <a:rPr dirty="0" sz="1750">
                <a:solidFill>
                  <a:srgbClr val="3B3939"/>
                </a:solidFill>
                <a:latin typeface="Arial"/>
                <a:cs typeface="Arial"/>
              </a:rPr>
              <a:t>Faster</a:t>
            </a:r>
            <a:r>
              <a:rPr dirty="0" sz="1750" spc="-6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B3939"/>
                </a:solidFill>
                <a:latin typeface="Arial"/>
                <a:cs typeface="Arial"/>
              </a:rPr>
              <a:t>Resolution</a:t>
            </a:r>
            <a:endParaRPr sz="17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852465" y="5473344"/>
            <a:ext cx="34226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Speed</a:t>
            </a:r>
            <a:r>
              <a:rPr dirty="0" sz="1400" spc="-3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improvement</a:t>
            </a:r>
            <a:r>
              <a:rPr dirty="0" sz="14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with</a:t>
            </a:r>
            <a:r>
              <a:rPr dirty="0" sz="14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AI</a:t>
            </a:r>
            <a:r>
              <a:rPr dirty="0" sz="14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agent</a:t>
            </a:r>
            <a:r>
              <a:rPr dirty="0" sz="1400" spc="-3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adoption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793789" y="6307925"/>
            <a:ext cx="13042900" cy="1061720"/>
            <a:chOff x="793789" y="6307925"/>
            <a:chExt cx="13042900" cy="1061720"/>
          </a:xfrm>
        </p:grpSpPr>
        <p:sp>
          <p:nvSpPr>
            <p:cNvPr id="12" name="object 12" descr=""/>
            <p:cNvSpPr/>
            <p:nvPr/>
          </p:nvSpPr>
          <p:spPr>
            <a:xfrm>
              <a:off x="793789" y="6307925"/>
              <a:ext cx="13042900" cy="1061720"/>
            </a:xfrm>
            <a:custGeom>
              <a:avLst/>
              <a:gdLst/>
              <a:ahLst/>
              <a:cxnLst/>
              <a:rect l="l" t="t" r="r" b="b"/>
              <a:pathLst>
                <a:path w="13042900" h="1061720">
                  <a:moveTo>
                    <a:pt x="12966573" y="0"/>
                  </a:moveTo>
                  <a:lnTo>
                    <a:pt x="76213" y="0"/>
                  </a:lnTo>
                  <a:lnTo>
                    <a:pt x="46666" y="6028"/>
                  </a:lnTo>
                  <a:lnTo>
                    <a:pt x="22428" y="22428"/>
                  </a:lnTo>
                  <a:lnTo>
                    <a:pt x="6028" y="46666"/>
                  </a:lnTo>
                  <a:lnTo>
                    <a:pt x="0" y="76212"/>
                  </a:lnTo>
                  <a:lnTo>
                    <a:pt x="0" y="985113"/>
                  </a:lnTo>
                  <a:lnTo>
                    <a:pt x="6028" y="1014659"/>
                  </a:lnTo>
                  <a:lnTo>
                    <a:pt x="22428" y="1038898"/>
                  </a:lnTo>
                  <a:lnTo>
                    <a:pt x="46666" y="1055297"/>
                  </a:lnTo>
                  <a:lnTo>
                    <a:pt x="76213" y="1061326"/>
                  </a:lnTo>
                  <a:lnTo>
                    <a:pt x="12966573" y="1061326"/>
                  </a:lnTo>
                  <a:lnTo>
                    <a:pt x="12996106" y="1055297"/>
                  </a:lnTo>
                  <a:lnTo>
                    <a:pt x="13020341" y="1038898"/>
                  </a:lnTo>
                  <a:lnTo>
                    <a:pt x="13036742" y="1014659"/>
                  </a:lnTo>
                  <a:lnTo>
                    <a:pt x="13042773" y="985113"/>
                  </a:lnTo>
                  <a:lnTo>
                    <a:pt x="13042773" y="76212"/>
                  </a:lnTo>
                  <a:lnTo>
                    <a:pt x="13036742" y="46666"/>
                  </a:lnTo>
                  <a:lnTo>
                    <a:pt x="13020341" y="22428"/>
                  </a:lnTo>
                  <a:lnTo>
                    <a:pt x="12996106" y="6028"/>
                  </a:lnTo>
                  <a:lnTo>
                    <a:pt x="12966573" y="0"/>
                  </a:lnTo>
                  <a:close/>
                </a:path>
              </a:pathLst>
            </a:custGeom>
            <a:solidFill>
              <a:srgbClr val="D2D2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4956" y="6705600"/>
              <a:ext cx="149273" cy="119418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1370799" y="6517754"/>
            <a:ext cx="11819890" cy="596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100"/>
              </a:spcBef>
            </a:pPr>
            <a:r>
              <a:rPr dirty="0" sz="1600" b="1">
                <a:latin typeface="Arial"/>
                <a:cs typeface="Arial"/>
              </a:rPr>
              <a:t>Vision:</a:t>
            </a:r>
            <a:r>
              <a:rPr dirty="0" sz="1600" spc="-30" b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single,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unified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AI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system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seamlessly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handles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all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customer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complaints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across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every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brand,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platform,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touchpoint— </a:t>
            </a:r>
            <a:r>
              <a:rPr dirty="0" sz="1600">
                <a:latin typeface="Arial"/>
                <a:cs typeface="Arial"/>
              </a:rPr>
              <a:t>creating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massive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whitespace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multi-</a:t>
            </a:r>
            <a:r>
              <a:rPr dirty="0" sz="1600">
                <a:latin typeface="Arial"/>
                <a:cs typeface="Arial"/>
              </a:rPr>
              <a:t>agent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automation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customer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experience.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112" y="-22453"/>
            <a:ext cx="635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0000"/>
                </a:solidFill>
                <a:latin typeface="Calibri"/>
                <a:cs typeface="Calibri"/>
              </a:rPr>
              <a:t>Protected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2584" y="227879"/>
            <a:ext cx="943229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1160" algn="l"/>
                <a:tab pos="3863340" algn="l"/>
                <a:tab pos="4546600" algn="l"/>
                <a:tab pos="7213600" algn="l"/>
              </a:tabLst>
            </a:pPr>
            <a:r>
              <a:rPr dirty="0" sz="4400" spc="-10"/>
              <a:t>Introducing</a:t>
            </a:r>
            <a:r>
              <a:rPr dirty="0" sz="4400"/>
              <a:t>	</a:t>
            </a:r>
            <a:r>
              <a:rPr dirty="0" sz="4400" spc="-25"/>
              <a:t>the</a:t>
            </a:r>
            <a:r>
              <a:rPr dirty="0" sz="4400"/>
              <a:t>	</a:t>
            </a:r>
            <a:r>
              <a:rPr dirty="0" sz="4400" spc="-25"/>
              <a:t>AI</a:t>
            </a:r>
            <a:r>
              <a:rPr dirty="0" sz="4400"/>
              <a:t>	</a:t>
            </a:r>
            <a:r>
              <a:rPr dirty="0" sz="4400" spc="-10"/>
              <a:t>Complaint</a:t>
            </a:r>
            <a:r>
              <a:rPr dirty="0" sz="4400"/>
              <a:t>	</a:t>
            </a:r>
            <a:r>
              <a:rPr dirty="0" sz="4400" spc="-10"/>
              <a:t>Resolver</a:t>
            </a:r>
            <a:endParaRPr sz="4400"/>
          </a:p>
        </p:txBody>
      </p:sp>
      <p:sp>
        <p:nvSpPr>
          <p:cNvPr id="4" name="object 4" descr=""/>
          <p:cNvSpPr txBox="1"/>
          <p:nvPr/>
        </p:nvSpPr>
        <p:spPr>
          <a:xfrm>
            <a:off x="8398712" y="5065344"/>
            <a:ext cx="37922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libri"/>
                <a:cs typeface="Calibri"/>
              </a:rPr>
              <a:t>Powering</a:t>
            </a:r>
            <a:r>
              <a:rPr dirty="0" sz="1800" spc="-1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the</a:t>
            </a:r>
            <a:r>
              <a:rPr dirty="0" sz="1800" spc="-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Solution</a:t>
            </a:r>
            <a:r>
              <a:rPr dirty="0" sz="1800">
                <a:solidFill>
                  <a:srgbClr val="1B1B27"/>
                </a:solidFill>
                <a:latin typeface="Arial"/>
                <a:cs typeface="Arial"/>
              </a:rPr>
              <a:t>:</a:t>
            </a:r>
            <a:r>
              <a:rPr dirty="0" sz="1800" b="1">
                <a:latin typeface="Calibri"/>
                <a:cs typeface="Calibri"/>
              </a:rPr>
              <a:t>Core</a:t>
            </a:r>
            <a:r>
              <a:rPr dirty="0" sz="1800" spc="-10" b="1">
                <a:latin typeface="Calibri"/>
                <a:cs typeface="Calibri"/>
              </a:rPr>
              <a:t> Capabilities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398712" y="5640361"/>
            <a:ext cx="4161154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ts val="1839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dirty="0" sz="1600" spc="-10">
                <a:solidFill>
                  <a:srgbClr val="3B3939"/>
                </a:solidFill>
                <a:latin typeface="Arial"/>
                <a:cs typeface="Arial"/>
              </a:rPr>
              <a:t>Multi-</a:t>
            </a:r>
            <a:r>
              <a:rPr dirty="0" sz="1600">
                <a:solidFill>
                  <a:srgbClr val="3B3939"/>
                </a:solidFill>
                <a:latin typeface="Arial"/>
                <a:cs typeface="Arial"/>
              </a:rPr>
              <a:t>agent</a:t>
            </a:r>
            <a:r>
              <a:rPr dirty="0" sz="1600" spc="-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B3939"/>
                </a:solidFill>
                <a:latin typeface="Arial"/>
                <a:cs typeface="Arial"/>
              </a:rPr>
              <a:t>orchestration</a:t>
            </a:r>
            <a:r>
              <a:rPr dirty="0" sz="1600" spc="-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B3939"/>
                </a:solidFill>
                <a:latin typeface="Arial"/>
                <a:cs typeface="Arial"/>
              </a:rPr>
              <a:t>engine</a:t>
            </a: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ts val="1760"/>
              </a:lnSpc>
              <a:buChar char="•"/>
              <a:tabLst>
                <a:tab pos="354965" algn="l"/>
              </a:tabLst>
            </a:pPr>
            <a:r>
              <a:rPr dirty="0" sz="1600">
                <a:solidFill>
                  <a:srgbClr val="3B3939"/>
                </a:solidFill>
                <a:latin typeface="Arial"/>
                <a:cs typeface="Arial"/>
              </a:rPr>
              <a:t>Universal</a:t>
            </a:r>
            <a:r>
              <a:rPr dirty="0" sz="16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B3939"/>
                </a:solidFill>
                <a:latin typeface="Arial"/>
                <a:cs typeface="Arial"/>
              </a:rPr>
              <a:t>CRM</a:t>
            </a:r>
            <a:r>
              <a:rPr dirty="0" sz="16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B3939"/>
                </a:solidFill>
                <a:latin typeface="Arial"/>
                <a:cs typeface="Arial"/>
              </a:rPr>
              <a:t>&amp;</a:t>
            </a:r>
            <a:r>
              <a:rPr dirty="0" sz="1600" spc="-1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B3939"/>
                </a:solidFill>
                <a:latin typeface="Arial"/>
                <a:cs typeface="Arial"/>
              </a:rPr>
              <a:t>ticketing</a:t>
            </a:r>
            <a:r>
              <a:rPr dirty="0" sz="16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B3939"/>
                </a:solidFill>
                <a:latin typeface="Arial"/>
                <a:cs typeface="Arial"/>
              </a:rPr>
              <a:t>API</a:t>
            </a:r>
            <a:r>
              <a:rPr dirty="0" sz="1600" spc="-1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B3939"/>
                </a:solidFill>
                <a:latin typeface="Arial"/>
                <a:cs typeface="Arial"/>
              </a:rPr>
              <a:t>connectors</a:t>
            </a: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ts val="1760"/>
              </a:lnSpc>
              <a:buChar char="•"/>
              <a:tabLst>
                <a:tab pos="354965" algn="l"/>
              </a:tabLst>
            </a:pPr>
            <a:r>
              <a:rPr dirty="0" sz="1600" spc="-10">
                <a:solidFill>
                  <a:srgbClr val="3B3939"/>
                </a:solidFill>
                <a:latin typeface="Arial"/>
                <a:cs typeface="Arial"/>
              </a:rPr>
              <a:t>Cross-</a:t>
            </a:r>
            <a:r>
              <a:rPr dirty="0" sz="1600">
                <a:solidFill>
                  <a:srgbClr val="3B3939"/>
                </a:solidFill>
                <a:latin typeface="Arial"/>
                <a:cs typeface="Arial"/>
              </a:rPr>
              <a:t>industry</a:t>
            </a:r>
            <a:r>
              <a:rPr dirty="0" sz="16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B3939"/>
                </a:solidFill>
                <a:latin typeface="Arial"/>
                <a:cs typeface="Arial"/>
              </a:rPr>
              <a:t>complaint</a:t>
            </a:r>
            <a:r>
              <a:rPr dirty="0" sz="16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B3939"/>
                </a:solidFill>
                <a:latin typeface="Arial"/>
                <a:cs typeface="Arial"/>
              </a:rPr>
              <a:t>understanding</a:t>
            </a: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ts val="1839"/>
              </a:lnSpc>
              <a:buChar char="•"/>
              <a:tabLst>
                <a:tab pos="354965" algn="l"/>
              </a:tabLst>
            </a:pPr>
            <a:r>
              <a:rPr dirty="0" sz="1600" spc="-10">
                <a:solidFill>
                  <a:srgbClr val="3B3939"/>
                </a:solidFill>
                <a:latin typeface="Arial"/>
                <a:cs typeface="Arial"/>
              </a:rPr>
              <a:t>Real-</a:t>
            </a:r>
            <a:r>
              <a:rPr dirty="0" sz="1600">
                <a:solidFill>
                  <a:srgbClr val="3B3939"/>
                </a:solidFill>
                <a:latin typeface="Arial"/>
                <a:cs typeface="Arial"/>
              </a:rPr>
              <a:t>time</a:t>
            </a:r>
            <a:r>
              <a:rPr dirty="0" sz="1600" spc="-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B3939"/>
                </a:solidFill>
                <a:latin typeface="Arial"/>
                <a:cs typeface="Arial"/>
              </a:rPr>
              <a:t>analytics</a:t>
            </a:r>
            <a:r>
              <a:rPr dirty="0" sz="1600" spc="-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B3939"/>
                </a:solidFill>
                <a:latin typeface="Arial"/>
                <a:cs typeface="Arial"/>
              </a:rPr>
              <a:t>dashboards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32788" y="7236866"/>
            <a:ext cx="115055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C55A11"/>
                </a:solidFill>
                <a:latin typeface="Arial"/>
                <a:cs typeface="Arial"/>
              </a:rPr>
              <a:t>Achieve</a:t>
            </a:r>
            <a:r>
              <a:rPr dirty="0" sz="1800" spc="-25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C55A11"/>
                </a:solidFill>
                <a:latin typeface="Arial"/>
                <a:cs typeface="Arial"/>
              </a:rPr>
              <a:t>Total</a:t>
            </a:r>
            <a:r>
              <a:rPr dirty="0" sz="1800" spc="-25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C55A11"/>
                </a:solidFill>
                <a:latin typeface="Arial"/>
                <a:cs typeface="Arial"/>
              </a:rPr>
              <a:t>Resolution:</a:t>
            </a:r>
            <a:r>
              <a:rPr dirty="0" sz="1800" spc="-2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C55A11"/>
                </a:solidFill>
                <a:latin typeface="Arial"/>
                <a:cs typeface="Arial"/>
              </a:rPr>
              <a:t>Experience</a:t>
            </a:r>
            <a:r>
              <a:rPr dirty="0" sz="1800" spc="-25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C55A11"/>
                </a:solidFill>
                <a:latin typeface="Arial"/>
                <a:cs typeface="Arial"/>
              </a:rPr>
              <a:t>end-to-</a:t>
            </a:r>
            <a:r>
              <a:rPr dirty="0" sz="1800">
                <a:solidFill>
                  <a:srgbClr val="C55A11"/>
                </a:solidFill>
                <a:latin typeface="Arial"/>
                <a:cs typeface="Arial"/>
              </a:rPr>
              <a:t>end</a:t>
            </a:r>
            <a:r>
              <a:rPr dirty="0" sz="1800" spc="-2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C55A11"/>
                </a:solidFill>
                <a:latin typeface="Arial"/>
                <a:cs typeface="Arial"/>
              </a:rPr>
              <a:t>complaint</a:t>
            </a:r>
            <a:r>
              <a:rPr dirty="0" sz="1800" spc="-25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C55A11"/>
                </a:solidFill>
                <a:latin typeface="Arial"/>
                <a:cs typeface="Arial"/>
              </a:rPr>
              <a:t>closure</a:t>
            </a:r>
            <a:r>
              <a:rPr dirty="0" sz="1800" spc="-25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C55A11"/>
                </a:solidFill>
                <a:latin typeface="Arial"/>
                <a:cs typeface="Arial"/>
              </a:rPr>
              <a:t>with</a:t>
            </a:r>
            <a:r>
              <a:rPr dirty="0" sz="1800" spc="-2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C55A11"/>
                </a:solidFill>
                <a:latin typeface="Arial"/>
                <a:cs typeface="Arial"/>
              </a:rPr>
              <a:t>zero</a:t>
            </a:r>
            <a:r>
              <a:rPr dirty="0" sz="1800" spc="-25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C55A11"/>
                </a:solidFill>
                <a:latin typeface="Arial"/>
                <a:cs typeface="Arial"/>
              </a:rPr>
              <a:t>manual</a:t>
            </a:r>
            <a:r>
              <a:rPr dirty="0" sz="1800" spc="-2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C55A11"/>
                </a:solidFill>
                <a:latin typeface="Arial"/>
                <a:cs typeface="Arial"/>
              </a:rPr>
              <a:t>effort,</a:t>
            </a:r>
            <a:r>
              <a:rPr dirty="0" sz="1800" spc="-25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C55A11"/>
                </a:solidFill>
                <a:latin typeface="Arial"/>
                <a:cs typeface="Arial"/>
              </a:rPr>
              <a:t>deploying</a:t>
            </a:r>
            <a:r>
              <a:rPr dirty="0" sz="1800" spc="-25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C55A11"/>
                </a:solidFill>
                <a:latin typeface="Arial"/>
                <a:cs typeface="Arial"/>
              </a:rPr>
              <a:t>seamlessly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32788" y="7414666"/>
            <a:ext cx="55486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C55A11"/>
                </a:solidFill>
                <a:latin typeface="Arial"/>
                <a:cs typeface="Arial"/>
              </a:rPr>
              <a:t>across</a:t>
            </a:r>
            <a:r>
              <a:rPr dirty="0" sz="1800" spc="-2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C55A11"/>
                </a:solidFill>
                <a:latin typeface="Arial"/>
                <a:cs typeface="Arial"/>
              </a:rPr>
              <a:t>apps,</a:t>
            </a:r>
            <a:r>
              <a:rPr dirty="0" sz="1800" spc="-15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C55A11"/>
                </a:solidFill>
                <a:latin typeface="Arial"/>
                <a:cs typeface="Arial"/>
              </a:rPr>
              <a:t>websites,</a:t>
            </a:r>
            <a:r>
              <a:rPr dirty="0" sz="1800" spc="-15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C55A11"/>
                </a:solidFill>
                <a:latin typeface="Arial"/>
                <a:cs typeface="Arial"/>
              </a:rPr>
              <a:t>browser</a:t>
            </a:r>
            <a:r>
              <a:rPr dirty="0" sz="1800" spc="-15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C55A11"/>
                </a:solidFill>
                <a:latin typeface="Arial"/>
                <a:cs typeface="Arial"/>
              </a:rPr>
              <a:t>extensions,</a:t>
            </a:r>
            <a:r>
              <a:rPr dirty="0" sz="1800" spc="-15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C55A11"/>
                </a:solidFill>
                <a:latin typeface="Arial"/>
                <a:cs typeface="Arial"/>
              </a:rPr>
              <a:t>or</a:t>
            </a:r>
            <a:r>
              <a:rPr dirty="0" sz="1800" spc="-15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C55A11"/>
                </a:solidFill>
                <a:latin typeface="Arial"/>
                <a:cs typeface="Arial"/>
              </a:rPr>
              <a:t>via</a:t>
            </a:r>
            <a:r>
              <a:rPr dirty="0" sz="1800" spc="-15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C55A11"/>
                </a:solidFill>
                <a:latin typeface="Arial"/>
                <a:cs typeface="Arial"/>
              </a:rPr>
              <a:t>API.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617457" y="7310920"/>
            <a:ext cx="15240" cy="441325"/>
          </a:xfrm>
          <a:custGeom>
            <a:avLst/>
            <a:gdLst/>
            <a:ahLst/>
            <a:cxnLst/>
            <a:rect l="l" t="t" r="r" b="b"/>
            <a:pathLst>
              <a:path w="15240" h="441325">
                <a:moveTo>
                  <a:pt x="15239" y="0"/>
                </a:moveTo>
                <a:lnTo>
                  <a:pt x="0" y="0"/>
                </a:lnTo>
                <a:lnTo>
                  <a:pt x="0" y="441248"/>
                </a:lnTo>
                <a:lnTo>
                  <a:pt x="15239" y="441248"/>
                </a:lnTo>
                <a:lnTo>
                  <a:pt x="15239" y="0"/>
                </a:lnTo>
                <a:close/>
              </a:path>
            </a:pathLst>
          </a:custGeom>
          <a:solidFill>
            <a:srgbClr val="1B1B2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0054" y="1659318"/>
            <a:ext cx="6066497" cy="3151225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342884" y="2322626"/>
            <a:ext cx="7701280" cy="1558290"/>
            <a:chOff x="342884" y="2322626"/>
            <a:chExt cx="7701280" cy="1558290"/>
          </a:xfrm>
        </p:grpSpPr>
        <p:sp>
          <p:nvSpPr>
            <p:cNvPr id="11" name="object 11" descr=""/>
            <p:cNvSpPr/>
            <p:nvPr/>
          </p:nvSpPr>
          <p:spPr>
            <a:xfrm>
              <a:off x="358124" y="2330246"/>
              <a:ext cx="7678420" cy="751840"/>
            </a:xfrm>
            <a:custGeom>
              <a:avLst/>
              <a:gdLst/>
              <a:ahLst/>
              <a:cxnLst/>
              <a:rect l="l" t="t" r="r" b="b"/>
              <a:pathLst>
                <a:path w="7678420" h="751839">
                  <a:moveTo>
                    <a:pt x="0" y="78511"/>
                  </a:moveTo>
                  <a:lnTo>
                    <a:pt x="6211" y="48075"/>
                  </a:lnTo>
                  <a:lnTo>
                    <a:pt x="23106" y="23106"/>
                  </a:lnTo>
                  <a:lnTo>
                    <a:pt x="48077" y="6211"/>
                  </a:lnTo>
                  <a:lnTo>
                    <a:pt x="78517" y="0"/>
                  </a:lnTo>
                  <a:lnTo>
                    <a:pt x="7599476" y="0"/>
                  </a:lnTo>
                  <a:lnTo>
                    <a:pt x="7629912" y="6211"/>
                  </a:lnTo>
                  <a:lnTo>
                    <a:pt x="7654882" y="23106"/>
                  </a:lnTo>
                  <a:lnTo>
                    <a:pt x="7671776" y="48075"/>
                  </a:lnTo>
                  <a:lnTo>
                    <a:pt x="7677988" y="78511"/>
                  </a:lnTo>
                  <a:lnTo>
                    <a:pt x="7677988" y="673201"/>
                  </a:lnTo>
                  <a:lnTo>
                    <a:pt x="7671776" y="703644"/>
                  </a:lnTo>
                  <a:lnTo>
                    <a:pt x="7654882" y="728618"/>
                  </a:lnTo>
                  <a:lnTo>
                    <a:pt x="7629912" y="745514"/>
                  </a:lnTo>
                  <a:lnTo>
                    <a:pt x="7599476" y="751725"/>
                  </a:lnTo>
                  <a:lnTo>
                    <a:pt x="78517" y="751725"/>
                  </a:lnTo>
                  <a:lnTo>
                    <a:pt x="48077" y="745514"/>
                  </a:lnTo>
                  <a:lnTo>
                    <a:pt x="23106" y="728618"/>
                  </a:lnTo>
                  <a:lnTo>
                    <a:pt x="6211" y="703644"/>
                  </a:lnTo>
                  <a:lnTo>
                    <a:pt x="0" y="673201"/>
                  </a:lnTo>
                  <a:lnTo>
                    <a:pt x="0" y="78511"/>
                  </a:lnTo>
                  <a:close/>
                </a:path>
              </a:pathLst>
            </a:custGeom>
            <a:ln w="1523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42884" y="2330259"/>
              <a:ext cx="60960" cy="700405"/>
            </a:xfrm>
            <a:custGeom>
              <a:avLst/>
              <a:gdLst/>
              <a:ahLst/>
              <a:cxnLst/>
              <a:rect l="l" t="t" r="r" b="b"/>
              <a:pathLst>
                <a:path w="60960" h="700405">
                  <a:moveTo>
                    <a:pt x="30479" y="0"/>
                  </a:moveTo>
                  <a:lnTo>
                    <a:pt x="18663" y="2410"/>
                  </a:lnTo>
                  <a:lnTo>
                    <a:pt x="8969" y="8967"/>
                  </a:lnTo>
                  <a:lnTo>
                    <a:pt x="2411" y="18661"/>
                  </a:lnTo>
                  <a:lnTo>
                    <a:pt x="0" y="30479"/>
                  </a:lnTo>
                  <a:lnTo>
                    <a:pt x="0" y="669848"/>
                  </a:lnTo>
                  <a:lnTo>
                    <a:pt x="2411" y="681662"/>
                  </a:lnTo>
                  <a:lnTo>
                    <a:pt x="8969" y="691356"/>
                  </a:lnTo>
                  <a:lnTo>
                    <a:pt x="18663" y="697916"/>
                  </a:lnTo>
                  <a:lnTo>
                    <a:pt x="30479" y="700328"/>
                  </a:lnTo>
                  <a:lnTo>
                    <a:pt x="42296" y="697916"/>
                  </a:lnTo>
                  <a:lnTo>
                    <a:pt x="51990" y="691356"/>
                  </a:lnTo>
                  <a:lnTo>
                    <a:pt x="58548" y="681662"/>
                  </a:lnTo>
                  <a:lnTo>
                    <a:pt x="60959" y="669848"/>
                  </a:lnTo>
                  <a:lnTo>
                    <a:pt x="60959" y="30479"/>
                  </a:lnTo>
                  <a:lnTo>
                    <a:pt x="58548" y="18661"/>
                  </a:lnTo>
                  <a:lnTo>
                    <a:pt x="51990" y="8967"/>
                  </a:lnTo>
                  <a:lnTo>
                    <a:pt x="42296" y="241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1B1B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58124" y="3139287"/>
              <a:ext cx="7678420" cy="734060"/>
            </a:xfrm>
            <a:custGeom>
              <a:avLst/>
              <a:gdLst/>
              <a:ahLst/>
              <a:cxnLst/>
              <a:rect l="l" t="t" r="r" b="b"/>
              <a:pathLst>
                <a:path w="7678420" h="734060">
                  <a:moveTo>
                    <a:pt x="0" y="76619"/>
                  </a:moveTo>
                  <a:lnTo>
                    <a:pt x="6060" y="46913"/>
                  </a:lnTo>
                  <a:lnTo>
                    <a:pt x="22547" y="22545"/>
                  </a:lnTo>
                  <a:lnTo>
                    <a:pt x="46914" y="6060"/>
                  </a:lnTo>
                  <a:lnTo>
                    <a:pt x="76618" y="0"/>
                  </a:lnTo>
                  <a:lnTo>
                    <a:pt x="7601369" y="0"/>
                  </a:lnTo>
                  <a:lnTo>
                    <a:pt x="7631075" y="6060"/>
                  </a:lnTo>
                  <a:lnTo>
                    <a:pt x="7655442" y="22545"/>
                  </a:lnTo>
                  <a:lnTo>
                    <a:pt x="7671927" y="46913"/>
                  </a:lnTo>
                  <a:lnTo>
                    <a:pt x="7677988" y="76619"/>
                  </a:lnTo>
                  <a:lnTo>
                    <a:pt x="7677988" y="656920"/>
                  </a:lnTo>
                  <a:lnTo>
                    <a:pt x="7671927" y="686626"/>
                  </a:lnTo>
                  <a:lnTo>
                    <a:pt x="7655442" y="710993"/>
                  </a:lnTo>
                  <a:lnTo>
                    <a:pt x="7631075" y="727479"/>
                  </a:lnTo>
                  <a:lnTo>
                    <a:pt x="7601369" y="733539"/>
                  </a:lnTo>
                  <a:lnTo>
                    <a:pt x="76618" y="733539"/>
                  </a:lnTo>
                  <a:lnTo>
                    <a:pt x="46914" y="727479"/>
                  </a:lnTo>
                  <a:lnTo>
                    <a:pt x="22547" y="710993"/>
                  </a:lnTo>
                  <a:lnTo>
                    <a:pt x="6060" y="686626"/>
                  </a:lnTo>
                  <a:lnTo>
                    <a:pt x="0" y="656920"/>
                  </a:lnTo>
                  <a:lnTo>
                    <a:pt x="0" y="76619"/>
                  </a:lnTo>
                  <a:close/>
                </a:path>
              </a:pathLst>
            </a:custGeom>
            <a:ln w="1523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42884" y="3139287"/>
              <a:ext cx="60960" cy="700405"/>
            </a:xfrm>
            <a:custGeom>
              <a:avLst/>
              <a:gdLst/>
              <a:ahLst/>
              <a:cxnLst/>
              <a:rect l="l" t="t" r="r" b="b"/>
              <a:pathLst>
                <a:path w="60960" h="700404">
                  <a:moveTo>
                    <a:pt x="30479" y="0"/>
                  </a:moveTo>
                  <a:lnTo>
                    <a:pt x="18663" y="2410"/>
                  </a:lnTo>
                  <a:lnTo>
                    <a:pt x="8969" y="8967"/>
                  </a:lnTo>
                  <a:lnTo>
                    <a:pt x="2411" y="18661"/>
                  </a:lnTo>
                  <a:lnTo>
                    <a:pt x="0" y="30479"/>
                  </a:lnTo>
                  <a:lnTo>
                    <a:pt x="0" y="669848"/>
                  </a:lnTo>
                  <a:lnTo>
                    <a:pt x="2411" y="681662"/>
                  </a:lnTo>
                  <a:lnTo>
                    <a:pt x="8969" y="691356"/>
                  </a:lnTo>
                  <a:lnTo>
                    <a:pt x="18663" y="697916"/>
                  </a:lnTo>
                  <a:lnTo>
                    <a:pt x="30479" y="700328"/>
                  </a:lnTo>
                  <a:lnTo>
                    <a:pt x="42296" y="697916"/>
                  </a:lnTo>
                  <a:lnTo>
                    <a:pt x="51990" y="691356"/>
                  </a:lnTo>
                  <a:lnTo>
                    <a:pt x="58548" y="681662"/>
                  </a:lnTo>
                  <a:lnTo>
                    <a:pt x="60959" y="669848"/>
                  </a:lnTo>
                  <a:lnTo>
                    <a:pt x="60959" y="30479"/>
                  </a:lnTo>
                  <a:lnTo>
                    <a:pt x="58548" y="18661"/>
                  </a:lnTo>
                  <a:lnTo>
                    <a:pt x="51990" y="8967"/>
                  </a:lnTo>
                  <a:lnTo>
                    <a:pt x="42296" y="241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1B1B2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342884" y="3940695"/>
            <a:ext cx="7701280" cy="708025"/>
            <a:chOff x="342884" y="3940695"/>
            <a:chExt cx="7701280" cy="708025"/>
          </a:xfrm>
        </p:grpSpPr>
        <p:sp>
          <p:nvSpPr>
            <p:cNvPr id="16" name="object 16" descr=""/>
            <p:cNvSpPr/>
            <p:nvPr/>
          </p:nvSpPr>
          <p:spPr>
            <a:xfrm>
              <a:off x="358124" y="3948315"/>
              <a:ext cx="7678420" cy="685165"/>
            </a:xfrm>
            <a:custGeom>
              <a:avLst/>
              <a:gdLst/>
              <a:ahLst/>
              <a:cxnLst/>
              <a:rect l="l" t="t" r="r" b="b"/>
              <a:pathLst>
                <a:path w="7678420" h="685164">
                  <a:moveTo>
                    <a:pt x="0" y="71551"/>
                  </a:moveTo>
                  <a:lnTo>
                    <a:pt x="5660" y="43810"/>
                  </a:lnTo>
                  <a:lnTo>
                    <a:pt x="21057" y="21055"/>
                  </a:lnTo>
                  <a:lnTo>
                    <a:pt x="43815" y="5659"/>
                  </a:lnTo>
                  <a:lnTo>
                    <a:pt x="71556" y="0"/>
                  </a:lnTo>
                  <a:lnTo>
                    <a:pt x="7606436" y="0"/>
                  </a:lnTo>
                  <a:lnTo>
                    <a:pt x="7634177" y="5659"/>
                  </a:lnTo>
                  <a:lnTo>
                    <a:pt x="7656933" y="21055"/>
                  </a:lnTo>
                  <a:lnTo>
                    <a:pt x="7672328" y="43810"/>
                  </a:lnTo>
                  <a:lnTo>
                    <a:pt x="7677988" y="71551"/>
                  </a:lnTo>
                  <a:lnTo>
                    <a:pt x="7677988" y="613524"/>
                  </a:lnTo>
                  <a:lnTo>
                    <a:pt x="7672328" y="641267"/>
                  </a:lnTo>
                  <a:lnTo>
                    <a:pt x="7656933" y="664027"/>
                  </a:lnTo>
                  <a:lnTo>
                    <a:pt x="7634177" y="679427"/>
                  </a:lnTo>
                  <a:lnTo>
                    <a:pt x="7606436" y="685088"/>
                  </a:lnTo>
                  <a:lnTo>
                    <a:pt x="71556" y="685088"/>
                  </a:lnTo>
                  <a:lnTo>
                    <a:pt x="43815" y="679427"/>
                  </a:lnTo>
                  <a:lnTo>
                    <a:pt x="21057" y="664027"/>
                  </a:lnTo>
                  <a:lnTo>
                    <a:pt x="5660" y="641267"/>
                  </a:lnTo>
                  <a:lnTo>
                    <a:pt x="0" y="613524"/>
                  </a:lnTo>
                  <a:lnTo>
                    <a:pt x="0" y="71551"/>
                  </a:lnTo>
                  <a:close/>
                </a:path>
              </a:pathLst>
            </a:custGeom>
            <a:ln w="1523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42884" y="3948315"/>
              <a:ext cx="60960" cy="700405"/>
            </a:xfrm>
            <a:custGeom>
              <a:avLst/>
              <a:gdLst/>
              <a:ahLst/>
              <a:cxnLst/>
              <a:rect l="l" t="t" r="r" b="b"/>
              <a:pathLst>
                <a:path w="60960" h="700404">
                  <a:moveTo>
                    <a:pt x="30479" y="0"/>
                  </a:moveTo>
                  <a:lnTo>
                    <a:pt x="18663" y="2410"/>
                  </a:lnTo>
                  <a:lnTo>
                    <a:pt x="8969" y="8967"/>
                  </a:lnTo>
                  <a:lnTo>
                    <a:pt x="2411" y="18661"/>
                  </a:lnTo>
                  <a:lnTo>
                    <a:pt x="0" y="30479"/>
                  </a:lnTo>
                  <a:lnTo>
                    <a:pt x="0" y="669848"/>
                  </a:lnTo>
                  <a:lnTo>
                    <a:pt x="2411" y="681662"/>
                  </a:lnTo>
                  <a:lnTo>
                    <a:pt x="8969" y="691356"/>
                  </a:lnTo>
                  <a:lnTo>
                    <a:pt x="18663" y="697916"/>
                  </a:lnTo>
                  <a:lnTo>
                    <a:pt x="30479" y="700328"/>
                  </a:lnTo>
                  <a:lnTo>
                    <a:pt x="42296" y="697916"/>
                  </a:lnTo>
                  <a:lnTo>
                    <a:pt x="51990" y="691356"/>
                  </a:lnTo>
                  <a:lnTo>
                    <a:pt x="58548" y="681662"/>
                  </a:lnTo>
                  <a:lnTo>
                    <a:pt x="60959" y="669848"/>
                  </a:lnTo>
                  <a:lnTo>
                    <a:pt x="60959" y="30479"/>
                  </a:lnTo>
                  <a:lnTo>
                    <a:pt x="58548" y="18661"/>
                  </a:lnTo>
                  <a:lnTo>
                    <a:pt x="51990" y="8967"/>
                  </a:lnTo>
                  <a:lnTo>
                    <a:pt x="42296" y="241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1B1B2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391144" y="946987"/>
            <a:ext cx="7987665" cy="3592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6525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solidFill>
                  <a:srgbClr val="1B1B27"/>
                </a:solidFill>
                <a:latin typeface="Arial"/>
                <a:cs typeface="Arial"/>
              </a:rPr>
              <a:t>A</a:t>
            </a:r>
            <a:r>
              <a:rPr dirty="0" sz="2400" spc="-70" i="1">
                <a:solidFill>
                  <a:srgbClr val="1B1B27"/>
                </a:solidFill>
                <a:latin typeface="Arial"/>
                <a:cs typeface="Arial"/>
              </a:rPr>
              <a:t> </a:t>
            </a:r>
            <a:r>
              <a:rPr dirty="0" sz="2400" spc="-20" i="1">
                <a:solidFill>
                  <a:srgbClr val="1B1B27"/>
                </a:solidFill>
                <a:latin typeface="Arial"/>
                <a:cs typeface="Arial"/>
              </a:rPr>
              <a:t>Multi-</a:t>
            </a:r>
            <a:r>
              <a:rPr dirty="0" sz="2400" i="1">
                <a:solidFill>
                  <a:srgbClr val="1B1B27"/>
                </a:solidFill>
                <a:latin typeface="Arial"/>
                <a:cs typeface="Arial"/>
              </a:rPr>
              <a:t>Agent</a:t>
            </a:r>
            <a:r>
              <a:rPr dirty="0" sz="2400" spc="-65" i="1">
                <a:solidFill>
                  <a:srgbClr val="1B1B27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1B1B27"/>
                </a:solidFill>
                <a:latin typeface="Arial"/>
                <a:cs typeface="Arial"/>
              </a:rPr>
              <a:t>Pipeline</a:t>
            </a:r>
            <a:r>
              <a:rPr dirty="0" sz="2400" spc="-70" i="1">
                <a:solidFill>
                  <a:srgbClr val="1B1B27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1B1B27"/>
                </a:solidFill>
                <a:latin typeface="Arial"/>
                <a:cs typeface="Arial"/>
              </a:rPr>
              <a:t>for</a:t>
            </a:r>
            <a:r>
              <a:rPr dirty="0" sz="2400" spc="-65" i="1">
                <a:solidFill>
                  <a:srgbClr val="1B1B27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1B1B27"/>
                </a:solidFill>
                <a:latin typeface="Arial"/>
                <a:cs typeface="Arial"/>
              </a:rPr>
              <a:t>Seamless</a:t>
            </a:r>
            <a:r>
              <a:rPr dirty="0" sz="2400" spc="-65" i="1">
                <a:solidFill>
                  <a:srgbClr val="1B1B27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1B1B27"/>
                </a:solidFill>
                <a:latin typeface="Arial"/>
                <a:cs typeface="Arial"/>
              </a:rPr>
              <a:t>Complaint</a:t>
            </a:r>
            <a:r>
              <a:rPr dirty="0" sz="2400" spc="-70" i="1">
                <a:solidFill>
                  <a:srgbClr val="1B1B27"/>
                </a:solidFill>
                <a:latin typeface="Arial"/>
                <a:cs typeface="Arial"/>
              </a:rPr>
              <a:t> </a:t>
            </a:r>
            <a:r>
              <a:rPr dirty="0" sz="2400" spc="-10" i="1">
                <a:solidFill>
                  <a:srgbClr val="1B1B27"/>
                </a:solidFill>
                <a:latin typeface="Arial"/>
                <a:cs typeface="Arial"/>
              </a:rPr>
              <a:t>Resolution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35"/>
              </a:spcBef>
            </a:pPr>
            <a:r>
              <a:rPr dirty="0" sz="2000">
                <a:solidFill>
                  <a:srgbClr val="1B1B27"/>
                </a:solidFill>
                <a:latin typeface="Arial"/>
                <a:cs typeface="Arial"/>
              </a:rPr>
              <a:t>The</a:t>
            </a:r>
            <a:r>
              <a:rPr dirty="0" sz="2000" spc="-80">
                <a:solidFill>
                  <a:srgbClr val="1B1B27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1B1B27"/>
                </a:solidFill>
                <a:latin typeface="Arial"/>
                <a:cs typeface="Arial"/>
              </a:rPr>
              <a:t>Automated</a:t>
            </a:r>
            <a:r>
              <a:rPr dirty="0" sz="2000" spc="-80">
                <a:solidFill>
                  <a:srgbClr val="1B1B27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1B1B27"/>
                </a:solidFill>
                <a:latin typeface="Arial"/>
                <a:cs typeface="Arial"/>
              </a:rPr>
              <a:t>Resolution</a:t>
            </a:r>
            <a:r>
              <a:rPr dirty="0" sz="2000" spc="-75">
                <a:solidFill>
                  <a:srgbClr val="1B1B27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1B1B27"/>
                </a:solidFill>
                <a:latin typeface="Arial"/>
                <a:cs typeface="Arial"/>
              </a:rPr>
              <a:t>Process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10"/>
              </a:spcBef>
            </a:pPr>
            <a:endParaRPr sz="2000">
              <a:latin typeface="Arial"/>
              <a:cs typeface="Arial"/>
            </a:endParaRPr>
          </a:p>
          <a:p>
            <a:pPr marL="2951480">
              <a:lnSpc>
                <a:spcPct val="100000"/>
              </a:lnSpc>
            </a:pPr>
            <a:r>
              <a:rPr dirty="0" sz="2000">
                <a:solidFill>
                  <a:srgbClr val="3B3939"/>
                </a:solidFill>
                <a:latin typeface="Arial"/>
                <a:cs typeface="Arial"/>
              </a:rPr>
              <a:t>Ingest</a:t>
            </a:r>
            <a:r>
              <a:rPr dirty="0" sz="2000" spc="-1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B3939"/>
                </a:solidFill>
                <a:latin typeface="Arial"/>
                <a:cs typeface="Arial"/>
              </a:rPr>
              <a:t>&amp;</a:t>
            </a:r>
            <a:r>
              <a:rPr dirty="0" sz="2000" spc="-1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3B3939"/>
                </a:solidFill>
                <a:latin typeface="Arial"/>
                <a:cs typeface="Arial"/>
              </a:rPr>
              <a:t>Analyze</a:t>
            </a:r>
            <a:endParaRPr sz="2000">
              <a:latin typeface="Arial"/>
              <a:cs typeface="Arial"/>
            </a:endParaRPr>
          </a:p>
          <a:p>
            <a:pPr marL="3108325" marR="1132840" indent="-1823085">
              <a:lnSpc>
                <a:spcPts val="1350"/>
              </a:lnSpc>
              <a:spcBef>
                <a:spcPts val="755"/>
              </a:spcBef>
            </a:pP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Automatically</a:t>
            </a:r>
            <a:r>
              <a:rPr dirty="0" sz="14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captures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and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processes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customer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complaints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from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every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communication</a:t>
            </a:r>
            <a:r>
              <a:rPr dirty="0" sz="1400" spc="-5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channel.</a:t>
            </a:r>
            <a:endParaRPr sz="1400">
              <a:latin typeface="Arial"/>
              <a:cs typeface="Arial"/>
            </a:endParaRPr>
          </a:p>
          <a:p>
            <a:pPr marL="2951480">
              <a:lnSpc>
                <a:spcPct val="100000"/>
              </a:lnSpc>
              <a:spcBef>
                <a:spcPts val="515"/>
              </a:spcBef>
            </a:pPr>
            <a:r>
              <a:rPr dirty="0" sz="2000">
                <a:solidFill>
                  <a:srgbClr val="3B3939"/>
                </a:solidFill>
                <a:latin typeface="Arial"/>
                <a:cs typeface="Arial"/>
              </a:rPr>
              <a:t>Classify</a:t>
            </a:r>
            <a:r>
              <a:rPr dirty="0" sz="2000" spc="-5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B3939"/>
                </a:solidFill>
                <a:latin typeface="Arial"/>
                <a:cs typeface="Arial"/>
              </a:rPr>
              <a:t>&amp;</a:t>
            </a:r>
            <a:r>
              <a:rPr dirty="0" sz="2000" spc="-5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3B3939"/>
                </a:solidFill>
                <a:latin typeface="Arial"/>
                <a:cs typeface="Arial"/>
              </a:rPr>
              <a:t>Prioritize</a:t>
            </a:r>
            <a:endParaRPr sz="2000">
              <a:latin typeface="Arial"/>
              <a:cs typeface="Arial"/>
            </a:endParaRPr>
          </a:p>
          <a:p>
            <a:pPr algn="ctr" marL="913130" marR="1633855">
              <a:lnSpc>
                <a:spcPts val="1350"/>
              </a:lnSpc>
              <a:spcBef>
                <a:spcPts val="755"/>
              </a:spcBef>
            </a:pP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Intelligently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sorts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and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ranks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issues</a:t>
            </a:r>
            <a:r>
              <a:rPr dirty="0" sz="1400" spc="-1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based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on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urgency,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sentiment,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3B3939"/>
                </a:solidFill>
                <a:latin typeface="Arial"/>
                <a:cs typeface="Arial"/>
              </a:rPr>
              <a:t>and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type</a:t>
            </a:r>
            <a:r>
              <a:rPr dirty="0" sz="1400" spc="-1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for</a:t>
            </a:r>
            <a:r>
              <a:rPr dirty="0" sz="1400" spc="-1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immediate</a:t>
            </a:r>
            <a:r>
              <a:rPr dirty="0" sz="1400" spc="-1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action.</a:t>
            </a:r>
            <a:endParaRPr sz="1400">
              <a:latin typeface="Arial"/>
              <a:cs typeface="Arial"/>
            </a:endParaRPr>
          </a:p>
          <a:p>
            <a:pPr marL="2900045">
              <a:lnSpc>
                <a:spcPct val="100000"/>
              </a:lnSpc>
              <a:spcBef>
                <a:spcPts val="515"/>
              </a:spcBef>
            </a:pPr>
            <a:r>
              <a:rPr dirty="0" sz="2000">
                <a:solidFill>
                  <a:srgbClr val="3B3939"/>
                </a:solidFill>
                <a:latin typeface="Arial"/>
                <a:cs typeface="Arial"/>
              </a:rPr>
              <a:t>Generate</a:t>
            </a:r>
            <a:r>
              <a:rPr dirty="0" sz="20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B3939"/>
                </a:solidFill>
                <a:latin typeface="Arial"/>
                <a:cs typeface="Arial"/>
              </a:rPr>
              <a:t>&amp;</a:t>
            </a:r>
            <a:r>
              <a:rPr dirty="0" sz="20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3B3939"/>
                </a:solidFill>
                <a:latin typeface="Arial"/>
                <a:cs typeface="Arial"/>
              </a:rPr>
              <a:t>Personalize</a:t>
            </a:r>
            <a:endParaRPr sz="2000">
              <a:latin typeface="Arial"/>
              <a:cs typeface="Arial"/>
            </a:endParaRPr>
          </a:p>
          <a:p>
            <a:pPr algn="ctr" marR="720725">
              <a:lnSpc>
                <a:spcPct val="100000"/>
              </a:lnSpc>
              <a:spcBef>
                <a:spcPts val="434"/>
              </a:spcBef>
            </a:pP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Crafts</a:t>
            </a:r>
            <a:r>
              <a:rPr dirty="0" sz="1400" spc="-1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context-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aware,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empathetic,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and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personalized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responses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in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 real-time.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342884" y="4749723"/>
            <a:ext cx="7701280" cy="809625"/>
            <a:chOff x="342884" y="4749723"/>
            <a:chExt cx="7701280" cy="809625"/>
          </a:xfrm>
        </p:grpSpPr>
        <p:sp>
          <p:nvSpPr>
            <p:cNvPr id="20" name="object 20" descr=""/>
            <p:cNvSpPr/>
            <p:nvPr/>
          </p:nvSpPr>
          <p:spPr>
            <a:xfrm>
              <a:off x="358123" y="4757343"/>
              <a:ext cx="7678420" cy="794385"/>
            </a:xfrm>
            <a:custGeom>
              <a:avLst/>
              <a:gdLst/>
              <a:ahLst/>
              <a:cxnLst/>
              <a:rect l="l" t="t" r="r" b="b"/>
              <a:pathLst>
                <a:path w="7678420" h="794385">
                  <a:moveTo>
                    <a:pt x="0" y="82905"/>
                  </a:moveTo>
                  <a:lnTo>
                    <a:pt x="6558" y="50765"/>
                  </a:lnTo>
                  <a:lnTo>
                    <a:pt x="24399" y="24398"/>
                  </a:lnTo>
                  <a:lnTo>
                    <a:pt x="50767" y="6558"/>
                  </a:lnTo>
                  <a:lnTo>
                    <a:pt x="82911" y="0"/>
                  </a:lnTo>
                  <a:lnTo>
                    <a:pt x="7595082" y="0"/>
                  </a:lnTo>
                  <a:lnTo>
                    <a:pt x="7627222" y="6558"/>
                  </a:lnTo>
                  <a:lnTo>
                    <a:pt x="7653589" y="24398"/>
                  </a:lnTo>
                  <a:lnTo>
                    <a:pt x="7671429" y="50765"/>
                  </a:lnTo>
                  <a:lnTo>
                    <a:pt x="7677988" y="82905"/>
                  </a:lnTo>
                  <a:lnTo>
                    <a:pt x="7677988" y="710882"/>
                  </a:lnTo>
                  <a:lnTo>
                    <a:pt x="7671429" y="743022"/>
                  </a:lnTo>
                  <a:lnTo>
                    <a:pt x="7653589" y="769389"/>
                  </a:lnTo>
                  <a:lnTo>
                    <a:pt x="7627222" y="787229"/>
                  </a:lnTo>
                  <a:lnTo>
                    <a:pt x="7595082" y="793788"/>
                  </a:lnTo>
                  <a:lnTo>
                    <a:pt x="82911" y="793788"/>
                  </a:lnTo>
                  <a:lnTo>
                    <a:pt x="50767" y="787229"/>
                  </a:lnTo>
                  <a:lnTo>
                    <a:pt x="24399" y="769389"/>
                  </a:lnTo>
                  <a:lnTo>
                    <a:pt x="6558" y="743022"/>
                  </a:lnTo>
                  <a:lnTo>
                    <a:pt x="0" y="710882"/>
                  </a:lnTo>
                  <a:lnTo>
                    <a:pt x="0" y="82905"/>
                  </a:lnTo>
                  <a:close/>
                </a:path>
              </a:pathLst>
            </a:custGeom>
            <a:ln w="1523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42884" y="4757343"/>
              <a:ext cx="60960" cy="700405"/>
            </a:xfrm>
            <a:custGeom>
              <a:avLst/>
              <a:gdLst/>
              <a:ahLst/>
              <a:cxnLst/>
              <a:rect l="l" t="t" r="r" b="b"/>
              <a:pathLst>
                <a:path w="60960" h="700404">
                  <a:moveTo>
                    <a:pt x="30479" y="0"/>
                  </a:moveTo>
                  <a:lnTo>
                    <a:pt x="18663" y="2410"/>
                  </a:lnTo>
                  <a:lnTo>
                    <a:pt x="8969" y="8967"/>
                  </a:lnTo>
                  <a:lnTo>
                    <a:pt x="2411" y="18661"/>
                  </a:lnTo>
                  <a:lnTo>
                    <a:pt x="0" y="30479"/>
                  </a:lnTo>
                  <a:lnTo>
                    <a:pt x="0" y="669848"/>
                  </a:lnTo>
                  <a:lnTo>
                    <a:pt x="2411" y="681662"/>
                  </a:lnTo>
                  <a:lnTo>
                    <a:pt x="8969" y="691356"/>
                  </a:lnTo>
                  <a:lnTo>
                    <a:pt x="18663" y="697916"/>
                  </a:lnTo>
                  <a:lnTo>
                    <a:pt x="30479" y="700328"/>
                  </a:lnTo>
                  <a:lnTo>
                    <a:pt x="42296" y="697916"/>
                  </a:lnTo>
                  <a:lnTo>
                    <a:pt x="51990" y="691356"/>
                  </a:lnTo>
                  <a:lnTo>
                    <a:pt x="58548" y="681662"/>
                  </a:lnTo>
                  <a:lnTo>
                    <a:pt x="60959" y="669848"/>
                  </a:lnTo>
                  <a:lnTo>
                    <a:pt x="60959" y="30479"/>
                  </a:lnTo>
                  <a:lnTo>
                    <a:pt x="58548" y="18661"/>
                  </a:lnTo>
                  <a:lnTo>
                    <a:pt x="51990" y="8967"/>
                  </a:lnTo>
                  <a:lnTo>
                    <a:pt x="42296" y="241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1B1B2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1065278" y="4670405"/>
            <a:ext cx="5909945" cy="67818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2277110">
              <a:lnSpc>
                <a:spcPct val="100000"/>
              </a:lnSpc>
              <a:spcBef>
                <a:spcPts val="720"/>
              </a:spcBef>
            </a:pPr>
            <a:r>
              <a:rPr dirty="0" sz="2000">
                <a:solidFill>
                  <a:srgbClr val="3B3939"/>
                </a:solidFill>
                <a:latin typeface="Arial"/>
                <a:cs typeface="Arial"/>
              </a:rPr>
              <a:t>Integrate</a:t>
            </a:r>
            <a:r>
              <a:rPr dirty="0" sz="20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B3939"/>
                </a:solidFill>
                <a:latin typeface="Arial"/>
                <a:cs typeface="Arial"/>
              </a:rPr>
              <a:t>&amp;</a:t>
            </a:r>
            <a:r>
              <a:rPr dirty="0" sz="20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3B3939"/>
                </a:solidFill>
                <a:latin typeface="Arial"/>
                <a:cs typeface="Arial"/>
              </a:rPr>
              <a:t>Escalate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Seamlessly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creates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and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updates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CRM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tickets,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initiating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relevant</a:t>
            </a:r>
            <a:r>
              <a:rPr dirty="0" sz="1400" spc="-1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workflows.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342884" y="5558751"/>
            <a:ext cx="7701280" cy="790575"/>
            <a:chOff x="342884" y="5558751"/>
            <a:chExt cx="7701280" cy="790575"/>
          </a:xfrm>
        </p:grpSpPr>
        <p:sp>
          <p:nvSpPr>
            <p:cNvPr id="24" name="object 24" descr=""/>
            <p:cNvSpPr/>
            <p:nvPr/>
          </p:nvSpPr>
          <p:spPr>
            <a:xfrm>
              <a:off x="358124" y="5566371"/>
              <a:ext cx="7678420" cy="775335"/>
            </a:xfrm>
            <a:custGeom>
              <a:avLst/>
              <a:gdLst/>
              <a:ahLst/>
              <a:cxnLst/>
              <a:rect l="l" t="t" r="r" b="b"/>
              <a:pathLst>
                <a:path w="7678420" h="775335">
                  <a:moveTo>
                    <a:pt x="0" y="80962"/>
                  </a:moveTo>
                  <a:lnTo>
                    <a:pt x="6404" y="49575"/>
                  </a:lnTo>
                  <a:lnTo>
                    <a:pt x="23826" y="23826"/>
                  </a:lnTo>
                  <a:lnTo>
                    <a:pt x="49577" y="6404"/>
                  </a:lnTo>
                  <a:lnTo>
                    <a:pt x="80966" y="0"/>
                  </a:lnTo>
                  <a:lnTo>
                    <a:pt x="7597025" y="0"/>
                  </a:lnTo>
                  <a:lnTo>
                    <a:pt x="7628412" y="6404"/>
                  </a:lnTo>
                  <a:lnTo>
                    <a:pt x="7654161" y="23826"/>
                  </a:lnTo>
                  <a:lnTo>
                    <a:pt x="7671583" y="49575"/>
                  </a:lnTo>
                  <a:lnTo>
                    <a:pt x="7677988" y="80962"/>
                  </a:lnTo>
                  <a:lnTo>
                    <a:pt x="7677988" y="694207"/>
                  </a:lnTo>
                  <a:lnTo>
                    <a:pt x="7671583" y="725599"/>
                  </a:lnTo>
                  <a:lnTo>
                    <a:pt x="7654161" y="751347"/>
                  </a:lnTo>
                  <a:lnTo>
                    <a:pt x="7628412" y="768766"/>
                  </a:lnTo>
                  <a:lnTo>
                    <a:pt x="7597025" y="775169"/>
                  </a:lnTo>
                  <a:lnTo>
                    <a:pt x="80966" y="775169"/>
                  </a:lnTo>
                  <a:lnTo>
                    <a:pt x="49577" y="768766"/>
                  </a:lnTo>
                  <a:lnTo>
                    <a:pt x="23826" y="751347"/>
                  </a:lnTo>
                  <a:lnTo>
                    <a:pt x="6404" y="725599"/>
                  </a:lnTo>
                  <a:lnTo>
                    <a:pt x="0" y="694207"/>
                  </a:lnTo>
                  <a:lnTo>
                    <a:pt x="0" y="80962"/>
                  </a:lnTo>
                  <a:close/>
                </a:path>
              </a:pathLst>
            </a:custGeom>
            <a:ln w="1523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42884" y="5566371"/>
              <a:ext cx="60960" cy="700405"/>
            </a:xfrm>
            <a:custGeom>
              <a:avLst/>
              <a:gdLst/>
              <a:ahLst/>
              <a:cxnLst/>
              <a:rect l="l" t="t" r="r" b="b"/>
              <a:pathLst>
                <a:path w="60960" h="700404">
                  <a:moveTo>
                    <a:pt x="30479" y="0"/>
                  </a:moveTo>
                  <a:lnTo>
                    <a:pt x="18663" y="2410"/>
                  </a:lnTo>
                  <a:lnTo>
                    <a:pt x="8969" y="8967"/>
                  </a:lnTo>
                  <a:lnTo>
                    <a:pt x="2411" y="18661"/>
                  </a:lnTo>
                  <a:lnTo>
                    <a:pt x="0" y="30479"/>
                  </a:lnTo>
                  <a:lnTo>
                    <a:pt x="0" y="669848"/>
                  </a:lnTo>
                  <a:lnTo>
                    <a:pt x="2411" y="681662"/>
                  </a:lnTo>
                  <a:lnTo>
                    <a:pt x="8969" y="691356"/>
                  </a:lnTo>
                  <a:lnTo>
                    <a:pt x="18663" y="697916"/>
                  </a:lnTo>
                  <a:lnTo>
                    <a:pt x="30479" y="700328"/>
                  </a:lnTo>
                  <a:lnTo>
                    <a:pt x="42296" y="697916"/>
                  </a:lnTo>
                  <a:lnTo>
                    <a:pt x="51990" y="691356"/>
                  </a:lnTo>
                  <a:lnTo>
                    <a:pt x="58548" y="681662"/>
                  </a:lnTo>
                  <a:lnTo>
                    <a:pt x="60959" y="669848"/>
                  </a:lnTo>
                  <a:lnTo>
                    <a:pt x="60959" y="30479"/>
                  </a:lnTo>
                  <a:lnTo>
                    <a:pt x="58548" y="18661"/>
                  </a:lnTo>
                  <a:lnTo>
                    <a:pt x="51990" y="8967"/>
                  </a:lnTo>
                  <a:lnTo>
                    <a:pt x="42296" y="241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1B1B2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1406027" y="5479433"/>
            <a:ext cx="5228590" cy="67818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936750">
              <a:lnSpc>
                <a:spcPct val="100000"/>
              </a:lnSpc>
              <a:spcBef>
                <a:spcPts val="720"/>
              </a:spcBef>
            </a:pPr>
            <a:r>
              <a:rPr dirty="0" sz="2000">
                <a:solidFill>
                  <a:srgbClr val="3B3939"/>
                </a:solidFill>
                <a:latin typeface="Arial"/>
                <a:cs typeface="Arial"/>
              </a:rPr>
              <a:t>Monitor</a:t>
            </a:r>
            <a:r>
              <a:rPr dirty="0" sz="20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B3939"/>
                </a:solidFill>
                <a:latin typeface="Arial"/>
                <a:cs typeface="Arial"/>
              </a:rPr>
              <a:t>&amp;</a:t>
            </a:r>
            <a:r>
              <a:rPr dirty="0" sz="2000" spc="-1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3B3939"/>
                </a:solidFill>
                <a:latin typeface="Arial"/>
                <a:cs typeface="Arial"/>
              </a:rPr>
              <a:t>Resolve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Diligently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tracks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each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complaint</a:t>
            </a:r>
            <a:r>
              <a:rPr dirty="0" sz="14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through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to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its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complete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resolution.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112" y="-22453"/>
            <a:ext cx="635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0000"/>
                </a:solidFill>
                <a:latin typeface="Calibri"/>
                <a:cs typeface="Calibri"/>
              </a:rPr>
              <a:t>Protected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961" y="477535"/>
            <a:ext cx="524129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92530" algn="l"/>
                <a:tab pos="3737610" algn="l"/>
              </a:tabLst>
            </a:pPr>
            <a:r>
              <a:rPr dirty="0" sz="4400" spc="-20"/>
              <a:t>Live</a:t>
            </a:r>
            <a:r>
              <a:rPr dirty="0" sz="4400"/>
              <a:t>	</a:t>
            </a:r>
            <a:r>
              <a:rPr dirty="0" sz="4400" spc="-10"/>
              <a:t>Prototype</a:t>
            </a:r>
            <a:r>
              <a:rPr dirty="0" sz="4400"/>
              <a:t>	</a:t>
            </a:r>
            <a:r>
              <a:rPr dirty="0" sz="4400" spc="-20"/>
              <a:t>Demo</a:t>
            </a:r>
            <a:endParaRPr sz="44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90990" y="3690035"/>
            <a:ext cx="4178503" cy="4178503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9748329" y="1349565"/>
            <a:ext cx="10826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1B1B27"/>
                </a:solidFill>
                <a:latin typeface="Arial"/>
                <a:cs typeface="Arial"/>
              </a:rPr>
              <a:t>Key</a:t>
            </a:r>
            <a:r>
              <a:rPr dirty="0" sz="1400" spc="-10">
                <a:solidFill>
                  <a:srgbClr val="1B1B27"/>
                </a:solidFill>
                <a:latin typeface="Arial"/>
                <a:cs typeface="Arial"/>
              </a:rPr>
              <a:t> Features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7052716" y="1872614"/>
            <a:ext cx="7260590" cy="466090"/>
            <a:chOff x="7052716" y="1872614"/>
            <a:chExt cx="7260590" cy="466090"/>
          </a:xfrm>
        </p:grpSpPr>
        <p:sp>
          <p:nvSpPr>
            <p:cNvPr id="7" name="object 7" descr=""/>
            <p:cNvSpPr/>
            <p:nvPr/>
          </p:nvSpPr>
          <p:spPr>
            <a:xfrm>
              <a:off x="7052716" y="2002395"/>
              <a:ext cx="7260590" cy="335915"/>
            </a:xfrm>
            <a:custGeom>
              <a:avLst/>
              <a:gdLst/>
              <a:ahLst/>
              <a:cxnLst/>
              <a:rect l="l" t="t" r="r" b="b"/>
              <a:pathLst>
                <a:path w="7260590" h="335914">
                  <a:moveTo>
                    <a:pt x="7260552" y="3441"/>
                  </a:moveTo>
                  <a:lnTo>
                    <a:pt x="7257110" y="0"/>
                  </a:lnTo>
                  <a:lnTo>
                    <a:pt x="674255" y="0"/>
                  </a:lnTo>
                  <a:lnTo>
                    <a:pt x="665886" y="0"/>
                  </a:lnTo>
                  <a:lnTo>
                    <a:pt x="3429" y="0"/>
                  </a:lnTo>
                  <a:lnTo>
                    <a:pt x="0" y="3441"/>
                  </a:lnTo>
                  <a:lnTo>
                    <a:pt x="0" y="7620"/>
                  </a:lnTo>
                  <a:lnTo>
                    <a:pt x="0" y="11798"/>
                  </a:lnTo>
                  <a:lnTo>
                    <a:pt x="3429" y="15240"/>
                  </a:lnTo>
                  <a:lnTo>
                    <a:pt x="662457" y="15240"/>
                  </a:lnTo>
                  <a:lnTo>
                    <a:pt x="662457" y="332435"/>
                  </a:lnTo>
                  <a:lnTo>
                    <a:pt x="665886" y="335876"/>
                  </a:lnTo>
                  <a:lnTo>
                    <a:pt x="674255" y="335876"/>
                  </a:lnTo>
                  <a:lnTo>
                    <a:pt x="677684" y="332435"/>
                  </a:lnTo>
                  <a:lnTo>
                    <a:pt x="677684" y="15240"/>
                  </a:lnTo>
                  <a:lnTo>
                    <a:pt x="7257110" y="15240"/>
                  </a:lnTo>
                  <a:lnTo>
                    <a:pt x="7260552" y="11798"/>
                  </a:lnTo>
                  <a:lnTo>
                    <a:pt x="7260552" y="3441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6834" y="1876424"/>
              <a:ext cx="251936" cy="251929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596834" y="1876424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4">
                  <a:moveTo>
                    <a:pt x="0" y="47028"/>
                  </a:moveTo>
                  <a:lnTo>
                    <a:pt x="3720" y="28798"/>
                  </a:lnTo>
                  <a:lnTo>
                    <a:pt x="13839" y="13841"/>
                  </a:lnTo>
                  <a:lnTo>
                    <a:pt x="28796" y="3720"/>
                  </a:lnTo>
                  <a:lnTo>
                    <a:pt x="47028" y="0"/>
                  </a:lnTo>
                  <a:lnTo>
                    <a:pt x="204906" y="0"/>
                  </a:lnTo>
                  <a:lnTo>
                    <a:pt x="223139" y="3720"/>
                  </a:lnTo>
                  <a:lnTo>
                    <a:pt x="238096" y="13841"/>
                  </a:lnTo>
                  <a:lnTo>
                    <a:pt x="248216" y="28798"/>
                  </a:lnTo>
                  <a:lnTo>
                    <a:pt x="251936" y="47028"/>
                  </a:lnTo>
                  <a:lnTo>
                    <a:pt x="251936" y="204901"/>
                  </a:lnTo>
                  <a:lnTo>
                    <a:pt x="248216" y="223137"/>
                  </a:lnTo>
                  <a:lnTo>
                    <a:pt x="238096" y="238093"/>
                  </a:lnTo>
                  <a:lnTo>
                    <a:pt x="223139" y="248210"/>
                  </a:lnTo>
                  <a:lnTo>
                    <a:pt x="204906" y="251929"/>
                  </a:lnTo>
                  <a:lnTo>
                    <a:pt x="47028" y="251929"/>
                  </a:lnTo>
                  <a:lnTo>
                    <a:pt x="28796" y="248210"/>
                  </a:lnTo>
                  <a:lnTo>
                    <a:pt x="13839" y="238093"/>
                  </a:lnTo>
                  <a:lnTo>
                    <a:pt x="3720" y="223137"/>
                  </a:lnTo>
                  <a:lnTo>
                    <a:pt x="0" y="204901"/>
                  </a:lnTo>
                  <a:lnTo>
                    <a:pt x="0" y="47028"/>
                  </a:lnTo>
                  <a:close/>
                </a:path>
              </a:pathLst>
            </a:custGeom>
            <a:ln w="761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8859" y="1918398"/>
              <a:ext cx="167877" cy="167881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7255578" y="2320798"/>
            <a:ext cx="934085" cy="1143635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720"/>
              </a:spcBef>
            </a:pP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Inbox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View</a:t>
            </a:r>
            <a:endParaRPr sz="1400">
              <a:latin typeface="Arial"/>
              <a:cs typeface="Arial"/>
            </a:endParaRPr>
          </a:p>
          <a:p>
            <a:pPr algn="ctr" marL="12700" marR="5080" indent="635">
              <a:lnSpc>
                <a:spcPts val="1400"/>
              </a:lnSpc>
              <a:spcBef>
                <a:spcPts val="900"/>
              </a:spcBef>
            </a:pP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Auto-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ingestion</a:t>
            </a:r>
            <a:r>
              <a:rPr dirty="0" sz="1400" spc="-3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3B3939"/>
                </a:solidFill>
                <a:latin typeface="Arial"/>
                <a:cs typeface="Arial"/>
              </a:rPr>
              <a:t>of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emails </a:t>
            </a:r>
            <a:r>
              <a:rPr dirty="0" sz="1400" spc="-25">
                <a:solidFill>
                  <a:srgbClr val="3B3939"/>
                </a:solidFill>
                <a:latin typeface="Arial"/>
                <a:cs typeface="Arial"/>
              </a:rPr>
              <a:t>and 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chats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9073083" y="1872614"/>
            <a:ext cx="259715" cy="466090"/>
            <a:chOff x="9073083" y="1872614"/>
            <a:chExt cx="259715" cy="466090"/>
          </a:xfrm>
        </p:grpSpPr>
        <p:sp>
          <p:nvSpPr>
            <p:cNvPr id="13" name="object 13" descr=""/>
            <p:cNvSpPr/>
            <p:nvPr/>
          </p:nvSpPr>
          <p:spPr>
            <a:xfrm>
              <a:off x="9195244" y="2002396"/>
              <a:ext cx="15240" cy="335915"/>
            </a:xfrm>
            <a:custGeom>
              <a:avLst/>
              <a:gdLst/>
              <a:ahLst/>
              <a:cxnLst/>
              <a:rect l="l" t="t" r="r" b="b"/>
              <a:pathLst>
                <a:path w="15240" h="335914">
                  <a:moveTo>
                    <a:pt x="11800" y="0"/>
                  </a:moveTo>
                  <a:lnTo>
                    <a:pt x="3439" y="0"/>
                  </a:lnTo>
                  <a:lnTo>
                    <a:pt x="0" y="3441"/>
                  </a:lnTo>
                  <a:lnTo>
                    <a:pt x="0" y="7620"/>
                  </a:lnTo>
                  <a:lnTo>
                    <a:pt x="0" y="332435"/>
                  </a:lnTo>
                  <a:lnTo>
                    <a:pt x="3439" y="335876"/>
                  </a:lnTo>
                  <a:lnTo>
                    <a:pt x="11800" y="335876"/>
                  </a:lnTo>
                  <a:lnTo>
                    <a:pt x="15239" y="332435"/>
                  </a:lnTo>
                  <a:lnTo>
                    <a:pt x="15239" y="3441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76893" y="1876424"/>
              <a:ext cx="251936" cy="251929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9076893" y="1876424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4">
                  <a:moveTo>
                    <a:pt x="0" y="47028"/>
                  </a:moveTo>
                  <a:lnTo>
                    <a:pt x="3720" y="28798"/>
                  </a:lnTo>
                  <a:lnTo>
                    <a:pt x="13839" y="13841"/>
                  </a:lnTo>
                  <a:lnTo>
                    <a:pt x="28796" y="3720"/>
                  </a:lnTo>
                  <a:lnTo>
                    <a:pt x="47028" y="0"/>
                  </a:lnTo>
                  <a:lnTo>
                    <a:pt x="204906" y="0"/>
                  </a:lnTo>
                  <a:lnTo>
                    <a:pt x="223139" y="3720"/>
                  </a:lnTo>
                  <a:lnTo>
                    <a:pt x="238096" y="13841"/>
                  </a:lnTo>
                  <a:lnTo>
                    <a:pt x="248216" y="28798"/>
                  </a:lnTo>
                  <a:lnTo>
                    <a:pt x="251936" y="47028"/>
                  </a:lnTo>
                  <a:lnTo>
                    <a:pt x="251936" y="204901"/>
                  </a:lnTo>
                  <a:lnTo>
                    <a:pt x="248216" y="223137"/>
                  </a:lnTo>
                  <a:lnTo>
                    <a:pt x="238096" y="238093"/>
                  </a:lnTo>
                  <a:lnTo>
                    <a:pt x="223139" y="248210"/>
                  </a:lnTo>
                  <a:lnTo>
                    <a:pt x="204906" y="251929"/>
                  </a:lnTo>
                  <a:lnTo>
                    <a:pt x="47028" y="251929"/>
                  </a:lnTo>
                  <a:lnTo>
                    <a:pt x="28796" y="248210"/>
                  </a:lnTo>
                  <a:lnTo>
                    <a:pt x="13839" y="238093"/>
                  </a:lnTo>
                  <a:lnTo>
                    <a:pt x="3720" y="223137"/>
                  </a:lnTo>
                  <a:lnTo>
                    <a:pt x="0" y="204901"/>
                  </a:lnTo>
                  <a:lnTo>
                    <a:pt x="0" y="47028"/>
                  </a:lnTo>
                  <a:close/>
                </a:path>
              </a:pathLst>
            </a:custGeom>
            <a:ln w="761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18930" y="1918398"/>
              <a:ext cx="167877" cy="167881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8780229" y="2320798"/>
            <a:ext cx="845185" cy="1143635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Classifier</a:t>
            </a:r>
            <a:endParaRPr sz="1400">
              <a:latin typeface="Arial"/>
              <a:cs typeface="Arial"/>
            </a:endParaRPr>
          </a:p>
          <a:p>
            <a:pPr algn="ctr" marL="12700" marR="5080">
              <a:lnSpc>
                <a:spcPts val="1400"/>
              </a:lnSpc>
              <a:spcBef>
                <a:spcPts val="900"/>
              </a:spcBef>
            </a:pP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Tags, sentiment, urgency detection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10553153" y="1872614"/>
            <a:ext cx="259715" cy="466090"/>
            <a:chOff x="10553153" y="1872614"/>
            <a:chExt cx="259715" cy="466090"/>
          </a:xfrm>
        </p:grpSpPr>
        <p:sp>
          <p:nvSpPr>
            <p:cNvPr id="19" name="object 19" descr=""/>
            <p:cNvSpPr/>
            <p:nvPr/>
          </p:nvSpPr>
          <p:spPr>
            <a:xfrm>
              <a:off x="10675314" y="2002396"/>
              <a:ext cx="15240" cy="335915"/>
            </a:xfrm>
            <a:custGeom>
              <a:avLst/>
              <a:gdLst/>
              <a:ahLst/>
              <a:cxnLst/>
              <a:rect l="l" t="t" r="r" b="b"/>
              <a:pathLst>
                <a:path w="15240" h="335914">
                  <a:moveTo>
                    <a:pt x="11800" y="0"/>
                  </a:moveTo>
                  <a:lnTo>
                    <a:pt x="3439" y="0"/>
                  </a:lnTo>
                  <a:lnTo>
                    <a:pt x="0" y="3441"/>
                  </a:lnTo>
                  <a:lnTo>
                    <a:pt x="0" y="7620"/>
                  </a:lnTo>
                  <a:lnTo>
                    <a:pt x="0" y="332435"/>
                  </a:lnTo>
                  <a:lnTo>
                    <a:pt x="3439" y="335876"/>
                  </a:lnTo>
                  <a:lnTo>
                    <a:pt x="11800" y="335876"/>
                  </a:lnTo>
                  <a:lnTo>
                    <a:pt x="15239" y="332435"/>
                  </a:lnTo>
                  <a:lnTo>
                    <a:pt x="15239" y="3441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6963" y="1876424"/>
              <a:ext cx="251936" cy="251929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0556963" y="1876424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4">
                  <a:moveTo>
                    <a:pt x="0" y="47028"/>
                  </a:moveTo>
                  <a:lnTo>
                    <a:pt x="3720" y="28798"/>
                  </a:lnTo>
                  <a:lnTo>
                    <a:pt x="13839" y="13841"/>
                  </a:lnTo>
                  <a:lnTo>
                    <a:pt x="28796" y="3720"/>
                  </a:lnTo>
                  <a:lnTo>
                    <a:pt x="47028" y="0"/>
                  </a:lnTo>
                  <a:lnTo>
                    <a:pt x="204906" y="0"/>
                  </a:lnTo>
                  <a:lnTo>
                    <a:pt x="223139" y="3720"/>
                  </a:lnTo>
                  <a:lnTo>
                    <a:pt x="238096" y="13841"/>
                  </a:lnTo>
                  <a:lnTo>
                    <a:pt x="248216" y="28798"/>
                  </a:lnTo>
                  <a:lnTo>
                    <a:pt x="251936" y="47028"/>
                  </a:lnTo>
                  <a:lnTo>
                    <a:pt x="251936" y="204901"/>
                  </a:lnTo>
                  <a:lnTo>
                    <a:pt x="248216" y="223137"/>
                  </a:lnTo>
                  <a:lnTo>
                    <a:pt x="238096" y="238093"/>
                  </a:lnTo>
                  <a:lnTo>
                    <a:pt x="223139" y="248210"/>
                  </a:lnTo>
                  <a:lnTo>
                    <a:pt x="204906" y="251929"/>
                  </a:lnTo>
                  <a:lnTo>
                    <a:pt x="47028" y="251929"/>
                  </a:lnTo>
                  <a:lnTo>
                    <a:pt x="28796" y="248210"/>
                  </a:lnTo>
                  <a:lnTo>
                    <a:pt x="13839" y="238093"/>
                  </a:lnTo>
                  <a:lnTo>
                    <a:pt x="3720" y="223137"/>
                  </a:lnTo>
                  <a:lnTo>
                    <a:pt x="0" y="204901"/>
                  </a:lnTo>
                  <a:lnTo>
                    <a:pt x="0" y="47028"/>
                  </a:lnTo>
                  <a:close/>
                </a:path>
              </a:pathLst>
            </a:custGeom>
            <a:ln w="761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98987" y="1918398"/>
              <a:ext cx="167877" cy="167881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10112249" y="2320798"/>
            <a:ext cx="1250950" cy="965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9865" marR="5080" indent="-177800">
              <a:lnSpc>
                <a:spcPct val="136900"/>
              </a:lnSpc>
              <a:spcBef>
                <a:spcPts val="100"/>
              </a:spcBef>
            </a:pP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Auto-Response Intelligent</a:t>
            </a:r>
            <a:endParaRPr sz="1400">
              <a:latin typeface="Arial"/>
              <a:cs typeface="Arial"/>
            </a:endParaRPr>
          </a:p>
          <a:p>
            <a:pPr marL="150495" marR="252729" indent="227329">
              <a:lnSpc>
                <a:spcPts val="1400"/>
              </a:lnSpc>
            </a:pP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reply generation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12033224" y="1872614"/>
            <a:ext cx="259715" cy="466090"/>
            <a:chOff x="12033224" y="1872614"/>
            <a:chExt cx="259715" cy="466090"/>
          </a:xfrm>
        </p:grpSpPr>
        <p:sp>
          <p:nvSpPr>
            <p:cNvPr id="25" name="object 25" descr=""/>
            <p:cNvSpPr/>
            <p:nvPr/>
          </p:nvSpPr>
          <p:spPr>
            <a:xfrm>
              <a:off x="12155373" y="2002396"/>
              <a:ext cx="15240" cy="335915"/>
            </a:xfrm>
            <a:custGeom>
              <a:avLst/>
              <a:gdLst/>
              <a:ahLst/>
              <a:cxnLst/>
              <a:rect l="l" t="t" r="r" b="b"/>
              <a:pathLst>
                <a:path w="15240" h="335914">
                  <a:moveTo>
                    <a:pt x="11800" y="0"/>
                  </a:moveTo>
                  <a:lnTo>
                    <a:pt x="3439" y="0"/>
                  </a:lnTo>
                  <a:lnTo>
                    <a:pt x="0" y="3441"/>
                  </a:lnTo>
                  <a:lnTo>
                    <a:pt x="0" y="7620"/>
                  </a:lnTo>
                  <a:lnTo>
                    <a:pt x="0" y="332435"/>
                  </a:lnTo>
                  <a:lnTo>
                    <a:pt x="3439" y="335876"/>
                  </a:lnTo>
                  <a:lnTo>
                    <a:pt x="11800" y="335876"/>
                  </a:lnTo>
                  <a:lnTo>
                    <a:pt x="15239" y="332435"/>
                  </a:lnTo>
                  <a:lnTo>
                    <a:pt x="15239" y="3441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37034" y="1876424"/>
              <a:ext cx="251936" cy="251929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12037034" y="1876424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4">
                  <a:moveTo>
                    <a:pt x="0" y="47028"/>
                  </a:moveTo>
                  <a:lnTo>
                    <a:pt x="3720" y="28798"/>
                  </a:lnTo>
                  <a:lnTo>
                    <a:pt x="13839" y="13841"/>
                  </a:lnTo>
                  <a:lnTo>
                    <a:pt x="28796" y="3720"/>
                  </a:lnTo>
                  <a:lnTo>
                    <a:pt x="47028" y="0"/>
                  </a:lnTo>
                  <a:lnTo>
                    <a:pt x="204906" y="0"/>
                  </a:lnTo>
                  <a:lnTo>
                    <a:pt x="223139" y="3720"/>
                  </a:lnTo>
                  <a:lnTo>
                    <a:pt x="238096" y="13841"/>
                  </a:lnTo>
                  <a:lnTo>
                    <a:pt x="248216" y="28798"/>
                  </a:lnTo>
                  <a:lnTo>
                    <a:pt x="251936" y="47028"/>
                  </a:lnTo>
                  <a:lnTo>
                    <a:pt x="251936" y="204901"/>
                  </a:lnTo>
                  <a:lnTo>
                    <a:pt x="248216" y="223137"/>
                  </a:lnTo>
                  <a:lnTo>
                    <a:pt x="238096" y="238093"/>
                  </a:lnTo>
                  <a:lnTo>
                    <a:pt x="223139" y="248210"/>
                  </a:lnTo>
                  <a:lnTo>
                    <a:pt x="204906" y="251929"/>
                  </a:lnTo>
                  <a:lnTo>
                    <a:pt x="47028" y="251929"/>
                  </a:lnTo>
                  <a:lnTo>
                    <a:pt x="28796" y="248210"/>
                  </a:lnTo>
                  <a:lnTo>
                    <a:pt x="13839" y="238093"/>
                  </a:lnTo>
                  <a:lnTo>
                    <a:pt x="3720" y="223137"/>
                  </a:lnTo>
                  <a:lnTo>
                    <a:pt x="0" y="204901"/>
                  </a:lnTo>
                  <a:lnTo>
                    <a:pt x="0" y="47028"/>
                  </a:lnTo>
                  <a:close/>
                </a:path>
              </a:pathLst>
            </a:custGeom>
            <a:ln w="761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79058" y="1918398"/>
              <a:ext cx="167877" cy="167881"/>
            </a:xfrm>
            <a:prstGeom prst="rect">
              <a:avLst/>
            </a:prstGeom>
          </p:spPr>
        </p:pic>
      </p:grpSp>
      <p:sp>
        <p:nvSpPr>
          <p:cNvPr id="29" name="object 29" descr=""/>
          <p:cNvSpPr txBox="1"/>
          <p:nvPr/>
        </p:nvSpPr>
        <p:spPr>
          <a:xfrm>
            <a:off x="11592307" y="2320798"/>
            <a:ext cx="1229995" cy="965835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50495" indent="-138430">
              <a:lnSpc>
                <a:spcPct val="100000"/>
              </a:lnSpc>
              <a:spcBef>
                <a:spcPts val="720"/>
              </a:spcBef>
            </a:pP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Ticket</a:t>
            </a:r>
            <a:r>
              <a:rPr dirty="0" sz="1400" spc="-3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Tracking</a:t>
            </a:r>
            <a:endParaRPr sz="1400">
              <a:latin typeface="Arial"/>
              <a:cs typeface="Arial"/>
            </a:endParaRPr>
          </a:p>
          <a:p>
            <a:pPr algn="ctr" marL="150495" marR="231775">
              <a:lnSpc>
                <a:spcPts val="1400"/>
              </a:lnSpc>
              <a:spcBef>
                <a:spcPts val="900"/>
              </a:spcBef>
            </a:pP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Resolution monitoring board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13513308" y="1872615"/>
            <a:ext cx="259715" cy="466090"/>
            <a:chOff x="13513308" y="1872615"/>
            <a:chExt cx="259715" cy="466090"/>
          </a:xfrm>
        </p:grpSpPr>
        <p:sp>
          <p:nvSpPr>
            <p:cNvPr id="31" name="object 31" descr=""/>
            <p:cNvSpPr/>
            <p:nvPr/>
          </p:nvSpPr>
          <p:spPr>
            <a:xfrm>
              <a:off x="13635482" y="2002396"/>
              <a:ext cx="15240" cy="335915"/>
            </a:xfrm>
            <a:custGeom>
              <a:avLst/>
              <a:gdLst/>
              <a:ahLst/>
              <a:cxnLst/>
              <a:rect l="l" t="t" r="r" b="b"/>
              <a:pathLst>
                <a:path w="15240" h="335914">
                  <a:moveTo>
                    <a:pt x="11800" y="0"/>
                  </a:moveTo>
                  <a:lnTo>
                    <a:pt x="3439" y="0"/>
                  </a:lnTo>
                  <a:lnTo>
                    <a:pt x="0" y="3441"/>
                  </a:lnTo>
                  <a:lnTo>
                    <a:pt x="0" y="7620"/>
                  </a:lnTo>
                  <a:lnTo>
                    <a:pt x="0" y="332435"/>
                  </a:lnTo>
                  <a:lnTo>
                    <a:pt x="3439" y="335876"/>
                  </a:lnTo>
                  <a:lnTo>
                    <a:pt x="11800" y="335876"/>
                  </a:lnTo>
                  <a:lnTo>
                    <a:pt x="15239" y="332435"/>
                  </a:lnTo>
                  <a:lnTo>
                    <a:pt x="15239" y="3441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17118" y="1876425"/>
              <a:ext cx="251936" cy="251929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13517118" y="1876425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4">
                  <a:moveTo>
                    <a:pt x="0" y="47028"/>
                  </a:moveTo>
                  <a:lnTo>
                    <a:pt x="3720" y="28798"/>
                  </a:lnTo>
                  <a:lnTo>
                    <a:pt x="13839" y="13841"/>
                  </a:lnTo>
                  <a:lnTo>
                    <a:pt x="28796" y="3720"/>
                  </a:lnTo>
                  <a:lnTo>
                    <a:pt x="47028" y="0"/>
                  </a:lnTo>
                  <a:lnTo>
                    <a:pt x="204906" y="0"/>
                  </a:lnTo>
                  <a:lnTo>
                    <a:pt x="223139" y="3720"/>
                  </a:lnTo>
                  <a:lnTo>
                    <a:pt x="238096" y="13841"/>
                  </a:lnTo>
                  <a:lnTo>
                    <a:pt x="248216" y="28798"/>
                  </a:lnTo>
                  <a:lnTo>
                    <a:pt x="251936" y="47028"/>
                  </a:lnTo>
                  <a:lnTo>
                    <a:pt x="251936" y="204901"/>
                  </a:lnTo>
                  <a:lnTo>
                    <a:pt x="248216" y="223137"/>
                  </a:lnTo>
                  <a:lnTo>
                    <a:pt x="238096" y="238093"/>
                  </a:lnTo>
                  <a:lnTo>
                    <a:pt x="223139" y="248210"/>
                  </a:lnTo>
                  <a:lnTo>
                    <a:pt x="204906" y="251929"/>
                  </a:lnTo>
                  <a:lnTo>
                    <a:pt x="47028" y="251929"/>
                  </a:lnTo>
                  <a:lnTo>
                    <a:pt x="28796" y="248210"/>
                  </a:lnTo>
                  <a:lnTo>
                    <a:pt x="13839" y="238093"/>
                  </a:lnTo>
                  <a:lnTo>
                    <a:pt x="3720" y="223137"/>
                  </a:lnTo>
                  <a:lnTo>
                    <a:pt x="0" y="204901"/>
                  </a:lnTo>
                  <a:lnTo>
                    <a:pt x="0" y="47028"/>
                  </a:lnTo>
                  <a:close/>
                </a:path>
              </a:pathLst>
            </a:custGeom>
            <a:ln w="761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59155" y="1918398"/>
              <a:ext cx="167877" cy="167881"/>
            </a:xfrm>
            <a:prstGeom prst="rect">
              <a:avLst/>
            </a:prstGeom>
          </p:spPr>
        </p:pic>
      </p:grpSp>
      <p:sp>
        <p:nvSpPr>
          <p:cNvPr id="35" name="object 35" descr=""/>
          <p:cNvSpPr txBox="1"/>
          <p:nvPr/>
        </p:nvSpPr>
        <p:spPr>
          <a:xfrm>
            <a:off x="13181024" y="2320798"/>
            <a:ext cx="923925" cy="788035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2700" indent="93345">
              <a:lnSpc>
                <a:spcPct val="100000"/>
              </a:lnSpc>
              <a:spcBef>
                <a:spcPts val="720"/>
              </a:spcBef>
            </a:pP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Analytics</a:t>
            </a:r>
            <a:endParaRPr sz="1400">
              <a:latin typeface="Arial"/>
              <a:cs typeface="Arial"/>
            </a:endParaRPr>
          </a:p>
          <a:p>
            <a:pPr marL="41910" marR="5080" indent="-29845">
              <a:lnSpc>
                <a:spcPts val="1400"/>
              </a:lnSpc>
              <a:spcBef>
                <a:spcPts val="900"/>
              </a:spcBef>
            </a:pP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CX</a:t>
            </a:r>
            <a:r>
              <a:rPr dirty="0" sz="14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insights dashboard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112" y="-22453"/>
            <a:ext cx="635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0000"/>
                </a:solidFill>
                <a:latin typeface="Calibri"/>
                <a:cs typeface="Calibri"/>
              </a:rPr>
              <a:t>Protected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1310" algn="l"/>
                <a:tab pos="3341370" algn="l"/>
                <a:tab pos="4611370" algn="l"/>
              </a:tabLst>
            </a:pPr>
            <a:r>
              <a:rPr dirty="0" spc="-10"/>
              <a:t>Architecture</a:t>
            </a:r>
            <a:r>
              <a:rPr dirty="0"/>
              <a:t>	</a:t>
            </a:r>
            <a:r>
              <a:rPr dirty="0" spc="-50"/>
              <a:t>&amp;</a:t>
            </a:r>
            <a:r>
              <a:rPr dirty="0"/>
              <a:t>	</a:t>
            </a:r>
            <a:r>
              <a:rPr dirty="0" spc="-20"/>
              <a:t>Tech</a:t>
            </a:r>
            <a:r>
              <a:rPr dirty="0"/>
              <a:t>	</a:t>
            </a:r>
            <a:r>
              <a:rPr dirty="0" spc="-10"/>
              <a:t>Stack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6276378" y="1748675"/>
            <a:ext cx="3701415" cy="2678430"/>
            <a:chOff x="6276378" y="1748675"/>
            <a:chExt cx="3701415" cy="2678430"/>
          </a:xfrm>
        </p:grpSpPr>
        <p:sp>
          <p:nvSpPr>
            <p:cNvPr id="6" name="object 6" descr=""/>
            <p:cNvSpPr/>
            <p:nvPr/>
          </p:nvSpPr>
          <p:spPr>
            <a:xfrm>
              <a:off x="6280188" y="1752485"/>
              <a:ext cx="3693795" cy="2670810"/>
            </a:xfrm>
            <a:custGeom>
              <a:avLst/>
              <a:gdLst/>
              <a:ahLst/>
              <a:cxnLst/>
              <a:rect l="l" t="t" r="r" b="b"/>
              <a:pathLst>
                <a:path w="3693795" h="2670810">
                  <a:moveTo>
                    <a:pt x="3621760" y="0"/>
                  </a:moveTo>
                  <a:lnTo>
                    <a:pt x="71440" y="0"/>
                  </a:lnTo>
                  <a:lnTo>
                    <a:pt x="43744" y="5650"/>
                  </a:lnTo>
                  <a:lnTo>
                    <a:pt x="21023" y="21021"/>
                  </a:lnTo>
                  <a:lnTo>
                    <a:pt x="5651" y="43741"/>
                  </a:lnTo>
                  <a:lnTo>
                    <a:pt x="0" y="71437"/>
                  </a:lnTo>
                  <a:lnTo>
                    <a:pt x="0" y="2599245"/>
                  </a:lnTo>
                  <a:lnTo>
                    <a:pt x="5651" y="2626943"/>
                  </a:lnTo>
                  <a:lnTo>
                    <a:pt x="21023" y="2649667"/>
                  </a:lnTo>
                  <a:lnTo>
                    <a:pt x="43744" y="2665043"/>
                  </a:lnTo>
                  <a:lnTo>
                    <a:pt x="71440" y="2670695"/>
                  </a:lnTo>
                  <a:lnTo>
                    <a:pt x="3621760" y="2670695"/>
                  </a:lnTo>
                  <a:lnTo>
                    <a:pt x="3649456" y="2665043"/>
                  </a:lnTo>
                  <a:lnTo>
                    <a:pt x="3672176" y="2649667"/>
                  </a:lnTo>
                  <a:lnTo>
                    <a:pt x="3687547" y="2626943"/>
                  </a:lnTo>
                  <a:lnTo>
                    <a:pt x="3693198" y="2599245"/>
                  </a:lnTo>
                  <a:lnTo>
                    <a:pt x="3693198" y="71437"/>
                  </a:lnTo>
                  <a:lnTo>
                    <a:pt x="3687547" y="43741"/>
                  </a:lnTo>
                  <a:lnTo>
                    <a:pt x="3672176" y="21021"/>
                  </a:lnTo>
                  <a:lnTo>
                    <a:pt x="3649456" y="5650"/>
                  </a:lnTo>
                  <a:lnTo>
                    <a:pt x="3621760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280188" y="1752485"/>
              <a:ext cx="3693795" cy="2670810"/>
            </a:xfrm>
            <a:custGeom>
              <a:avLst/>
              <a:gdLst/>
              <a:ahLst/>
              <a:cxnLst/>
              <a:rect l="l" t="t" r="r" b="b"/>
              <a:pathLst>
                <a:path w="3693795" h="2670810">
                  <a:moveTo>
                    <a:pt x="0" y="71437"/>
                  </a:moveTo>
                  <a:lnTo>
                    <a:pt x="5651" y="43741"/>
                  </a:lnTo>
                  <a:lnTo>
                    <a:pt x="21023" y="21021"/>
                  </a:lnTo>
                  <a:lnTo>
                    <a:pt x="43744" y="5650"/>
                  </a:lnTo>
                  <a:lnTo>
                    <a:pt x="71440" y="0"/>
                  </a:lnTo>
                  <a:lnTo>
                    <a:pt x="3621760" y="0"/>
                  </a:lnTo>
                  <a:lnTo>
                    <a:pt x="3649456" y="5650"/>
                  </a:lnTo>
                  <a:lnTo>
                    <a:pt x="3672176" y="21021"/>
                  </a:lnTo>
                  <a:lnTo>
                    <a:pt x="3687547" y="43741"/>
                  </a:lnTo>
                  <a:lnTo>
                    <a:pt x="3693198" y="71437"/>
                  </a:lnTo>
                  <a:lnTo>
                    <a:pt x="3693198" y="2599245"/>
                  </a:lnTo>
                  <a:lnTo>
                    <a:pt x="3687547" y="2626943"/>
                  </a:lnTo>
                  <a:lnTo>
                    <a:pt x="3672176" y="2649667"/>
                  </a:lnTo>
                  <a:lnTo>
                    <a:pt x="3649456" y="2665043"/>
                  </a:lnTo>
                  <a:lnTo>
                    <a:pt x="3621760" y="2670695"/>
                  </a:lnTo>
                  <a:lnTo>
                    <a:pt x="71440" y="2670695"/>
                  </a:lnTo>
                  <a:lnTo>
                    <a:pt x="43744" y="2665043"/>
                  </a:lnTo>
                  <a:lnTo>
                    <a:pt x="21023" y="2649667"/>
                  </a:lnTo>
                  <a:lnTo>
                    <a:pt x="5651" y="2626943"/>
                  </a:lnTo>
                  <a:lnTo>
                    <a:pt x="0" y="2599245"/>
                  </a:lnTo>
                  <a:lnTo>
                    <a:pt x="0" y="71437"/>
                  </a:lnTo>
                  <a:close/>
                </a:path>
              </a:pathLst>
            </a:custGeom>
            <a:ln w="761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871574" y="1930120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40" h="510539">
                  <a:moveTo>
                    <a:pt x="255150" y="0"/>
                  </a:moveTo>
                  <a:lnTo>
                    <a:pt x="209535" y="4141"/>
                  </a:lnTo>
                  <a:lnTo>
                    <a:pt x="166501" y="16071"/>
                  </a:lnTo>
                  <a:lnTo>
                    <a:pt x="126790" y="35044"/>
                  </a:lnTo>
                  <a:lnTo>
                    <a:pt x="91148" y="60318"/>
                  </a:lnTo>
                  <a:lnTo>
                    <a:pt x="60319" y="91148"/>
                  </a:lnTo>
                  <a:lnTo>
                    <a:pt x="35045" y="126791"/>
                  </a:lnTo>
                  <a:lnTo>
                    <a:pt x="16071" y="166502"/>
                  </a:lnTo>
                  <a:lnTo>
                    <a:pt x="4141" y="209538"/>
                  </a:lnTo>
                  <a:lnTo>
                    <a:pt x="0" y="255155"/>
                  </a:lnTo>
                  <a:lnTo>
                    <a:pt x="4141" y="300769"/>
                  </a:lnTo>
                  <a:lnTo>
                    <a:pt x="16071" y="343802"/>
                  </a:lnTo>
                  <a:lnTo>
                    <a:pt x="35045" y="383511"/>
                  </a:lnTo>
                  <a:lnTo>
                    <a:pt x="60319" y="419152"/>
                  </a:lnTo>
                  <a:lnTo>
                    <a:pt x="91148" y="449981"/>
                  </a:lnTo>
                  <a:lnTo>
                    <a:pt x="126790" y="475254"/>
                  </a:lnTo>
                  <a:lnTo>
                    <a:pt x="166501" y="494227"/>
                  </a:lnTo>
                  <a:lnTo>
                    <a:pt x="209535" y="506156"/>
                  </a:lnTo>
                  <a:lnTo>
                    <a:pt x="255150" y="510298"/>
                  </a:lnTo>
                  <a:lnTo>
                    <a:pt x="300765" y="506156"/>
                  </a:lnTo>
                  <a:lnTo>
                    <a:pt x="343800" y="494227"/>
                  </a:lnTo>
                  <a:lnTo>
                    <a:pt x="383510" y="475254"/>
                  </a:lnTo>
                  <a:lnTo>
                    <a:pt x="419152" y="449981"/>
                  </a:lnTo>
                  <a:lnTo>
                    <a:pt x="449982" y="419152"/>
                  </a:lnTo>
                  <a:lnTo>
                    <a:pt x="475255" y="383511"/>
                  </a:lnTo>
                  <a:lnTo>
                    <a:pt x="494229" y="343802"/>
                  </a:lnTo>
                  <a:lnTo>
                    <a:pt x="506159" y="300769"/>
                  </a:lnTo>
                  <a:lnTo>
                    <a:pt x="510301" y="255155"/>
                  </a:lnTo>
                  <a:lnTo>
                    <a:pt x="506159" y="209538"/>
                  </a:lnTo>
                  <a:lnTo>
                    <a:pt x="494229" y="166502"/>
                  </a:lnTo>
                  <a:lnTo>
                    <a:pt x="475255" y="126791"/>
                  </a:lnTo>
                  <a:lnTo>
                    <a:pt x="449982" y="91148"/>
                  </a:lnTo>
                  <a:lnTo>
                    <a:pt x="419152" y="60318"/>
                  </a:lnTo>
                  <a:lnTo>
                    <a:pt x="383510" y="35044"/>
                  </a:lnTo>
                  <a:lnTo>
                    <a:pt x="343800" y="16071"/>
                  </a:lnTo>
                  <a:lnTo>
                    <a:pt x="300765" y="4141"/>
                  </a:lnTo>
                  <a:lnTo>
                    <a:pt x="255150" y="0"/>
                  </a:lnTo>
                  <a:close/>
                </a:path>
              </a:pathLst>
            </a:custGeom>
            <a:solidFill>
              <a:srgbClr val="1B1B2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8050648" y="2111781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445135" y="2602204"/>
            <a:ext cx="3100070" cy="16471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63525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3B3939"/>
                </a:solidFill>
                <a:latin typeface="Arial"/>
                <a:cs typeface="Arial"/>
              </a:rPr>
              <a:t>AI</a:t>
            </a:r>
            <a:r>
              <a:rPr dirty="0" sz="1650" spc="-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3B3939"/>
                </a:solidFill>
                <a:latin typeface="Arial"/>
                <a:cs typeface="Arial"/>
              </a:rPr>
              <a:t>Layer</a:t>
            </a:r>
            <a:endParaRPr sz="16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390"/>
              </a:spcBef>
              <a:buChar char="•"/>
              <a:tabLst>
                <a:tab pos="354965" algn="l"/>
              </a:tabLst>
            </a:pP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LLM</a:t>
            </a:r>
            <a:r>
              <a:rPr dirty="0" sz="1300" spc="-3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(OpenAI</a:t>
            </a:r>
            <a:r>
              <a:rPr dirty="0" sz="1300" spc="-3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/</a:t>
            </a:r>
            <a:r>
              <a:rPr dirty="0" sz="13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IBM</a:t>
            </a:r>
            <a:r>
              <a:rPr dirty="0" sz="1300" spc="-3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3B3939"/>
                </a:solidFill>
                <a:latin typeface="Arial"/>
                <a:cs typeface="Arial"/>
              </a:rPr>
              <a:t>watsonx)</a:t>
            </a:r>
            <a:endParaRPr sz="13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055"/>
              </a:spcBef>
              <a:buChar char="•"/>
              <a:tabLst>
                <a:tab pos="354965" algn="l"/>
              </a:tabLst>
            </a:pPr>
            <a:r>
              <a:rPr dirty="0" sz="1300" spc="-10">
                <a:solidFill>
                  <a:srgbClr val="3B3939"/>
                </a:solidFill>
                <a:latin typeface="Arial"/>
                <a:cs typeface="Arial"/>
              </a:rPr>
              <a:t>Multi-</a:t>
            </a: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agent</a:t>
            </a:r>
            <a:r>
              <a:rPr dirty="0" sz="1300" spc="-5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3B3939"/>
                </a:solidFill>
                <a:latin typeface="Arial"/>
                <a:cs typeface="Arial"/>
              </a:rPr>
              <a:t>orchestrator</a:t>
            </a:r>
            <a:endParaRPr sz="13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050"/>
              </a:spcBef>
              <a:buChar char="•"/>
              <a:tabLst>
                <a:tab pos="354965" algn="l"/>
              </a:tabLst>
            </a:pP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Vector</a:t>
            </a:r>
            <a:r>
              <a:rPr dirty="0" sz="1300" spc="-4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3B3939"/>
                </a:solidFill>
                <a:latin typeface="Arial"/>
                <a:cs typeface="Arial"/>
              </a:rPr>
              <a:t>embeddings</a:t>
            </a:r>
            <a:endParaRPr sz="13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050"/>
              </a:spcBef>
              <a:buChar char="•"/>
              <a:tabLst>
                <a:tab pos="354965" algn="l"/>
              </a:tabLst>
            </a:pPr>
            <a:r>
              <a:rPr dirty="0" sz="1300" spc="-20">
                <a:solidFill>
                  <a:srgbClr val="3B3939"/>
                </a:solidFill>
                <a:latin typeface="Arial"/>
                <a:cs typeface="Arial"/>
              </a:rPr>
              <a:t>Domain-</a:t>
            </a: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specific </a:t>
            </a:r>
            <a:r>
              <a:rPr dirty="0" sz="1300" spc="-10">
                <a:solidFill>
                  <a:srgbClr val="3B3939"/>
                </a:solidFill>
                <a:latin typeface="Arial"/>
                <a:cs typeface="Arial"/>
              </a:rPr>
              <a:t>classification</a:t>
            </a:r>
            <a:r>
              <a:rPr dirty="0" sz="1300" spc="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3B3939"/>
                </a:solidFill>
                <a:latin typeface="Arial"/>
                <a:cs typeface="Arial"/>
              </a:rPr>
              <a:t>models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0139603" y="1748675"/>
            <a:ext cx="3701415" cy="2678430"/>
            <a:chOff x="10139603" y="1748675"/>
            <a:chExt cx="3701415" cy="2678430"/>
          </a:xfrm>
        </p:grpSpPr>
        <p:sp>
          <p:nvSpPr>
            <p:cNvPr id="12" name="object 12" descr=""/>
            <p:cNvSpPr/>
            <p:nvPr/>
          </p:nvSpPr>
          <p:spPr>
            <a:xfrm>
              <a:off x="10143413" y="1752485"/>
              <a:ext cx="3693795" cy="2670810"/>
            </a:xfrm>
            <a:custGeom>
              <a:avLst/>
              <a:gdLst/>
              <a:ahLst/>
              <a:cxnLst/>
              <a:rect l="l" t="t" r="r" b="b"/>
              <a:pathLst>
                <a:path w="3693794" h="2670810">
                  <a:moveTo>
                    <a:pt x="3621760" y="0"/>
                  </a:moveTo>
                  <a:lnTo>
                    <a:pt x="71440" y="0"/>
                  </a:lnTo>
                  <a:lnTo>
                    <a:pt x="43744" y="5650"/>
                  </a:lnTo>
                  <a:lnTo>
                    <a:pt x="21023" y="21021"/>
                  </a:lnTo>
                  <a:lnTo>
                    <a:pt x="5651" y="43741"/>
                  </a:lnTo>
                  <a:lnTo>
                    <a:pt x="0" y="71437"/>
                  </a:lnTo>
                  <a:lnTo>
                    <a:pt x="0" y="2599245"/>
                  </a:lnTo>
                  <a:lnTo>
                    <a:pt x="5651" y="2626943"/>
                  </a:lnTo>
                  <a:lnTo>
                    <a:pt x="21023" y="2649667"/>
                  </a:lnTo>
                  <a:lnTo>
                    <a:pt x="43744" y="2665043"/>
                  </a:lnTo>
                  <a:lnTo>
                    <a:pt x="71440" y="2670695"/>
                  </a:lnTo>
                  <a:lnTo>
                    <a:pt x="3621760" y="2670695"/>
                  </a:lnTo>
                  <a:lnTo>
                    <a:pt x="3649456" y="2665043"/>
                  </a:lnTo>
                  <a:lnTo>
                    <a:pt x="3672176" y="2649667"/>
                  </a:lnTo>
                  <a:lnTo>
                    <a:pt x="3687547" y="2626943"/>
                  </a:lnTo>
                  <a:lnTo>
                    <a:pt x="3693198" y="2599245"/>
                  </a:lnTo>
                  <a:lnTo>
                    <a:pt x="3693198" y="71437"/>
                  </a:lnTo>
                  <a:lnTo>
                    <a:pt x="3687547" y="43741"/>
                  </a:lnTo>
                  <a:lnTo>
                    <a:pt x="3672176" y="21021"/>
                  </a:lnTo>
                  <a:lnTo>
                    <a:pt x="3649456" y="5650"/>
                  </a:lnTo>
                  <a:lnTo>
                    <a:pt x="3621760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143413" y="1752485"/>
              <a:ext cx="3693795" cy="2670810"/>
            </a:xfrm>
            <a:custGeom>
              <a:avLst/>
              <a:gdLst/>
              <a:ahLst/>
              <a:cxnLst/>
              <a:rect l="l" t="t" r="r" b="b"/>
              <a:pathLst>
                <a:path w="3693794" h="2670810">
                  <a:moveTo>
                    <a:pt x="0" y="71437"/>
                  </a:moveTo>
                  <a:lnTo>
                    <a:pt x="5651" y="43741"/>
                  </a:lnTo>
                  <a:lnTo>
                    <a:pt x="21023" y="21021"/>
                  </a:lnTo>
                  <a:lnTo>
                    <a:pt x="43744" y="5650"/>
                  </a:lnTo>
                  <a:lnTo>
                    <a:pt x="71440" y="0"/>
                  </a:lnTo>
                  <a:lnTo>
                    <a:pt x="3621760" y="0"/>
                  </a:lnTo>
                  <a:lnTo>
                    <a:pt x="3649456" y="5650"/>
                  </a:lnTo>
                  <a:lnTo>
                    <a:pt x="3672176" y="21021"/>
                  </a:lnTo>
                  <a:lnTo>
                    <a:pt x="3687547" y="43741"/>
                  </a:lnTo>
                  <a:lnTo>
                    <a:pt x="3693198" y="71437"/>
                  </a:lnTo>
                  <a:lnTo>
                    <a:pt x="3693198" y="2599245"/>
                  </a:lnTo>
                  <a:lnTo>
                    <a:pt x="3687547" y="2626943"/>
                  </a:lnTo>
                  <a:lnTo>
                    <a:pt x="3672176" y="2649667"/>
                  </a:lnTo>
                  <a:lnTo>
                    <a:pt x="3649456" y="2665043"/>
                  </a:lnTo>
                  <a:lnTo>
                    <a:pt x="3621760" y="2670695"/>
                  </a:lnTo>
                  <a:lnTo>
                    <a:pt x="71440" y="2670695"/>
                  </a:lnTo>
                  <a:lnTo>
                    <a:pt x="43744" y="2665043"/>
                  </a:lnTo>
                  <a:lnTo>
                    <a:pt x="21023" y="2649667"/>
                  </a:lnTo>
                  <a:lnTo>
                    <a:pt x="5651" y="2626943"/>
                  </a:lnTo>
                  <a:lnTo>
                    <a:pt x="0" y="2599245"/>
                  </a:lnTo>
                  <a:lnTo>
                    <a:pt x="0" y="71437"/>
                  </a:lnTo>
                  <a:close/>
                </a:path>
              </a:pathLst>
            </a:custGeom>
            <a:ln w="761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1734799" y="1930120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40" h="510539">
                  <a:moveTo>
                    <a:pt x="255150" y="0"/>
                  </a:moveTo>
                  <a:lnTo>
                    <a:pt x="209535" y="4141"/>
                  </a:lnTo>
                  <a:lnTo>
                    <a:pt x="166501" y="16071"/>
                  </a:lnTo>
                  <a:lnTo>
                    <a:pt x="126790" y="35044"/>
                  </a:lnTo>
                  <a:lnTo>
                    <a:pt x="91148" y="60318"/>
                  </a:lnTo>
                  <a:lnTo>
                    <a:pt x="60319" y="91148"/>
                  </a:lnTo>
                  <a:lnTo>
                    <a:pt x="35045" y="126791"/>
                  </a:lnTo>
                  <a:lnTo>
                    <a:pt x="16071" y="166502"/>
                  </a:lnTo>
                  <a:lnTo>
                    <a:pt x="4141" y="209538"/>
                  </a:lnTo>
                  <a:lnTo>
                    <a:pt x="0" y="255155"/>
                  </a:lnTo>
                  <a:lnTo>
                    <a:pt x="4141" y="300769"/>
                  </a:lnTo>
                  <a:lnTo>
                    <a:pt x="16071" y="343802"/>
                  </a:lnTo>
                  <a:lnTo>
                    <a:pt x="35045" y="383511"/>
                  </a:lnTo>
                  <a:lnTo>
                    <a:pt x="60319" y="419152"/>
                  </a:lnTo>
                  <a:lnTo>
                    <a:pt x="91148" y="449981"/>
                  </a:lnTo>
                  <a:lnTo>
                    <a:pt x="126790" y="475254"/>
                  </a:lnTo>
                  <a:lnTo>
                    <a:pt x="166501" y="494227"/>
                  </a:lnTo>
                  <a:lnTo>
                    <a:pt x="209535" y="506156"/>
                  </a:lnTo>
                  <a:lnTo>
                    <a:pt x="255150" y="510298"/>
                  </a:lnTo>
                  <a:lnTo>
                    <a:pt x="300765" y="506156"/>
                  </a:lnTo>
                  <a:lnTo>
                    <a:pt x="343800" y="494227"/>
                  </a:lnTo>
                  <a:lnTo>
                    <a:pt x="383510" y="475254"/>
                  </a:lnTo>
                  <a:lnTo>
                    <a:pt x="419152" y="449981"/>
                  </a:lnTo>
                  <a:lnTo>
                    <a:pt x="449982" y="419152"/>
                  </a:lnTo>
                  <a:lnTo>
                    <a:pt x="475255" y="383511"/>
                  </a:lnTo>
                  <a:lnTo>
                    <a:pt x="494229" y="343802"/>
                  </a:lnTo>
                  <a:lnTo>
                    <a:pt x="506159" y="300769"/>
                  </a:lnTo>
                  <a:lnTo>
                    <a:pt x="510301" y="255155"/>
                  </a:lnTo>
                  <a:lnTo>
                    <a:pt x="506159" y="209538"/>
                  </a:lnTo>
                  <a:lnTo>
                    <a:pt x="494229" y="166502"/>
                  </a:lnTo>
                  <a:lnTo>
                    <a:pt x="475255" y="126791"/>
                  </a:lnTo>
                  <a:lnTo>
                    <a:pt x="449982" y="91148"/>
                  </a:lnTo>
                  <a:lnTo>
                    <a:pt x="419152" y="60318"/>
                  </a:lnTo>
                  <a:lnTo>
                    <a:pt x="383510" y="35044"/>
                  </a:lnTo>
                  <a:lnTo>
                    <a:pt x="343800" y="16071"/>
                  </a:lnTo>
                  <a:lnTo>
                    <a:pt x="300765" y="4141"/>
                  </a:lnTo>
                  <a:lnTo>
                    <a:pt x="255150" y="0"/>
                  </a:lnTo>
                  <a:close/>
                </a:path>
              </a:pathLst>
            </a:custGeom>
            <a:solidFill>
              <a:srgbClr val="1B1B2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1913861" y="2111781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308349" y="2602204"/>
            <a:ext cx="2747645" cy="131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2738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3B3939"/>
                </a:solidFill>
                <a:latin typeface="Arial"/>
                <a:cs typeface="Arial"/>
              </a:rPr>
              <a:t>Backend</a:t>
            </a:r>
            <a:r>
              <a:rPr dirty="0" sz="165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3B3939"/>
                </a:solidFill>
                <a:latin typeface="Arial"/>
                <a:cs typeface="Arial"/>
              </a:rPr>
              <a:t>Infrastructure</a:t>
            </a:r>
            <a:endParaRPr sz="16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390"/>
              </a:spcBef>
              <a:buChar char="•"/>
              <a:tabLst>
                <a:tab pos="354965" algn="l"/>
              </a:tabLst>
            </a:pP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Node.js</a:t>
            </a:r>
            <a:r>
              <a:rPr dirty="0" sz="13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+</a:t>
            </a:r>
            <a:r>
              <a:rPr dirty="0" sz="13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Flask</a:t>
            </a:r>
            <a:r>
              <a:rPr dirty="0" sz="13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API</a:t>
            </a:r>
            <a:r>
              <a:rPr dirty="0" sz="13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3B3939"/>
                </a:solidFill>
                <a:latin typeface="Arial"/>
                <a:cs typeface="Arial"/>
              </a:rPr>
              <a:t>gateway</a:t>
            </a:r>
            <a:endParaRPr sz="13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055"/>
              </a:spcBef>
              <a:buChar char="•"/>
              <a:tabLst>
                <a:tab pos="354965" algn="l"/>
              </a:tabLst>
            </a:pP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Postgres</a:t>
            </a:r>
            <a:r>
              <a:rPr dirty="0" sz="1300" spc="-3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/</a:t>
            </a:r>
            <a:r>
              <a:rPr dirty="0" sz="1300" spc="-3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3B3939"/>
                </a:solidFill>
                <a:latin typeface="Arial"/>
                <a:cs typeface="Arial"/>
              </a:rPr>
              <a:t>DynamoDB</a:t>
            </a:r>
            <a:endParaRPr sz="13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050"/>
              </a:spcBef>
              <a:buChar char="•"/>
              <a:tabLst>
                <a:tab pos="354965" algn="l"/>
              </a:tabLst>
            </a:pP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Redis</a:t>
            </a:r>
            <a:r>
              <a:rPr dirty="0" sz="1300" spc="-3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for</a:t>
            </a:r>
            <a:r>
              <a:rPr dirty="0" sz="1300" spc="-3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queue</a:t>
            </a:r>
            <a:r>
              <a:rPr dirty="0" sz="1300" spc="-3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3B3939"/>
                </a:solidFill>
                <a:latin typeface="Arial"/>
                <a:cs typeface="Arial"/>
              </a:rPr>
              <a:t>management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6276378" y="4589386"/>
            <a:ext cx="3701415" cy="2678430"/>
            <a:chOff x="6276378" y="4589386"/>
            <a:chExt cx="3701415" cy="2678430"/>
          </a:xfrm>
        </p:grpSpPr>
        <p:sp>
          <p:nvSpPr>
            <p:cNvPr id="18" name="object 18" descr=""/>
            <p:cNvSpPr/>
            <p:nvPr/>
          </p:nvSpPr>
          <p:spPr>
            <a:xfrm>
              <a:off x="6280188" y="4593196"/>
              <a:ext cx="3693795" cy="2670810"/>
            </a:xfrm>
            <a:custGeom>
              <a:avLst/>
              <a:gdLst/>
              <a:ahLst/>
              <a:cxnLst/>
              <a:rect l="l" t="t" r="r" b="b"/>
              <a:pathLst>
                <a:path w="3693795" h="2670809">
                  <a:moveTo>
                    <a:pt x="3621760" y="0"/>
                  </a:moveTo>
                  <a:lnTo>
                    <a:pt x="71440" y="0"/>
                  </a:lnTo>
                  <a:lnTo>
                    <a:pt x="43744" y="5650"/>
                  </a:lnTo>
                  <a:lnTo>
                    <a:pt x="21023" y="21021"/>
                  </a:lnTo>
                  <a:lnTo>
                    <a:pt x="5651" y="43741"/>
                  </a:lnTo>
                  <a:lnTo>
                    <a:pt x="0" y="71437"/>
                  </a:lnTo>
                  <a:lnTo>
                    <a:pt x="0" y="2599245"/>
                  </a:lnTo>
                  <a:lnTo>
                    <a:pt x="5651" y="2626943"/>
                  </a:lnTo>
                  <a:lnTo>
                    <a:pt x="21023" y="2649667"/>
                  </a:lnTo>
                  <a:lnTo>
                    <a:pt x="43744" y="2665043"/>
                  </a:lnTo>
                  <a:lnTo>
                    <a:pt x="71440" y="2670695"/>
                  </a:lnTo>
                  <a:lnTo>
                    <a:pt x="3621760" y="2670695"/>
                  </a:lnTo>
                  <a:lnTo>
                    <a:pt x="3649456" y="2665043"/>
                  </a:lnTo>
                  <a:lnTo>
                    <a:pt x="3672176" y="2649667"/>
                  </a:lnTo>
                  <a:lnTo>
                    <a:pt x="3687547" y="2626943"/>
                  </a:lnTo>
                  <a:lnTo>
                    <a:pt x="3693198" y="2599245"/>
                  </a:lnTo>
                  <a:lnTo>
                    <a:pt x="3693198" y="71437"/>
                  </a:lnTo>
                  <a:lnTo>
                    <a:pt x="3687547" y="43741"/>
                  </a:lnTo>
                  <a:lnTo>
                    <a:pt x="3672176" y="21021"/>
                  </a:lnTo>
                  <a:lnTo>
                    <a:pt x="3649456" y="5650"/>
                  </a:lnTo>
                  <a:lnTo>
                    <a:pt x="3621760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280188" y="4593196"/>
              <a:ext cx="3693795" cy="2670810"/>
            </a:xfrm>
            <a:custGeom>
              <a:avLst/>
              <a:gdLst/>
              <a:ahLst/>
              <a:cxnLst/>
              <a:rect l="l" t="t" r="r" b="b"/>
              <a:pathLst>
                <a:path w="3693795" h="2670809">
                  <a:moveTo>
                    <a:pt x="0" y="71437"/>
                  </a:moveTo>
                  <a:lnTo>
                    <a:pt x="5651" y="43741"/>
                  </a:lnTo>
                  <a:lnTo>
                    <a:pt x="21023" y="21021"/>
                  </a:lnTo>
                  <a:lnTo>
                    <a:pt x="43744" y="5650"/>
                  </a:lnTo>
                  <a:lnTo>
                    <a:pt x="71440" y="0"/>
                  </a:lnTo>
                  <a:lnTo>
                    <a:pt x="3621760" y="0"/>
                  </a:lnTo>
                  <a:lnTo>
                    <a:pt x="3649456" y="5650"/>
                  </a:lnTo>
                  <a:lnTo>
                    <a:pt x="3672176" y="21021"/>
                  </a:lnTo>
                  <a:lnTo>
                    <a:pt x="3687547" y="43741"/>
                  </a:lnTo>
                  <a:lnTo>
                    <a:pt x="3693198" y="71437"/>
                  </a:lnTo>
                  <a:lnTo>
                    <a:pt x="3693198" y="2599245"/>
                  </a:lnTo>
                  <a:lnTo>
                    <a:pt x="3687547" y="2626943"/>
                  </a:lnTo>
                  <a:lnTo>
                    <a:pt x="3672176" y="2649667"/>
                  </a:lnTo>
                  <a:lnTo>
                    <a:pt x="3649456" y="2665043"/>
                  </a:lnTo>
                  <a:lnTo>
                    <a:pt x="3621760" y="2670695"/>
                  </a:lnTo>
                  <a:lnTo>
                    <a:pt x="71440" y="2670695"/>
                  </a:lnTo>
                  <a:lnTo>
                    <a:pt x="43744" y="2665043"/>
                  </a:lnTo>
                  <a:lnTo>
                    <a:pt x="21023" y="2649667"/>
                  </a:lnTo>
                  <a:lnTo>
                    <a:pt x="5651" y="2626943"/>
                  </a:lnTo>
                  <a:lnTo>
                    <a:pt x="0" y="2599245"/>
                  </a:lnTo>
                  <a:lnTo>
                    <a:pt x="0" y="71437"/>
                  </a:lnTo>
                  <a:close/>
                </a:path>
              </a:pathLst>
            </a:custGeom>
            <a:ln w="761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871574" y="4770831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40" h="510539">
                  <a:moveTo>
                    <a:pt x="255150" y="0"/>
                  </a:moveTo>
                  <a:lnTo>
                    <a:pt x="209535" y="4141"/>
                  </a:lnTo>
                  <a:lnTo>
                    <a:pt x="166501" y="16071"/>
                  </a:lnTo>
                  <a:lnTo>
                    <a:pt x="126790" y="35044"/>
                  </a:lnTo>
                  <a:lnTo>
                    <a:pt x="91148" y="60318"/>
                  </a:lnTo>
                  <a:lnTo>
                    <a:pt x="60319" y="91148"/>
                  </a:lnTo>
                  <a:lnTo>
                    <a:pt x="35045" y="126791"/>
                  </a:lnTo>
                  <a:lnTo>
                    <a:pt x="16071" y="166502"/>
                  </a:lnTo>
                  <a:lnTo>
                    <a:pt x="4141" y="209538"/>
                  </a:lnTo>
                  <a:lnTo>
                    <a:pt x="0" y="255155"/>
                  </a:lnTo>
                  <a:lnTo>
                    <a:pt x="4141" y="300769"/>
                  </a:lnTo>
                  <a:lnTo>
                    <a:pt x="16071" y="343802"/>
                  </a:lnTo>
                  <a:lnTo>
                    <a:pt x="35045" y="383511"/>
                  </a:lnTo>
                  <a:lnTo>
                    <a:pt x="60319" y="419152"/>
                  </a:lnTo>
                  <a:lnTo>
                    <a:pt x="91148" y="449981"/>
                  </a:lnTo>
                  <a:lnTo>
                    <a:pt x="126790" y="475254"/>
                  </a:lnTo>
                  <a:lnTo>
                    <a:pt x="166501" y="494227"/>
                  </a:lnTo>
                  <a:lnTo>
                    <a:pt x="209535" y="506156"/>
                  </a:lnTo>
                  <a:lnTo>
                    <a:pt x="255150" y="510298"/>
                  </a:lnTo>
                  <a:lnTo>
                    <a:pt x="300765" y="506156"/>
                  </a:lnTo>
                  <a:lnTo>
                    <a:pt x="343800" y="494227"/>
                  </a:lnTo>
                  <a:lnTo>
                    <a:pt x="383510" y="475254"/>
                  </a:lnTo>
                  <a:lnTo>
                    <a:pt x="419152" y="449981"/>
                  </a:lnTo>
                  <a:lnTo>
                    <a:pt x="449982" y="419152"/>
                  </a:lnTo>
                  <a:lnTo>
                    <a:pt x="475255" y="383511"/>
                  </a:lnTo>
                  <a:lnTo>
                    <a:pt x="494229" y="343802"/>
                  </a:lnTo>
                  <a:lnTo>
                    <a:pt x="506159" y="300769"/>
                  </a:lnTo>
                  <a:lnTo>
                    <a:pt x="510301" y="255155"/>
                  </a:lnTo>
                  <a:lnTo>
                    <a:pt x="506159" y="209538"/>
                  </a:lnTo>
                  <a:lnTo>
                    <a:pt x="494229" y="166502"/>
                  </a:lnTo>
                  <a:lnTo>
                    <a:pt x="475255" y="126791"/>
                  </a:lnTo>
                  <a:lnTo>
                    <a:pt x="449982" y="91148"/>
                  </a:lnTo>
                  <a:lnTo>
                    <a:pt x="419152" y="60318"/>
                  </a:lnTo>
                  <a:lnTo>
                    <a:pt x="383510" y="35044"/>
                  </a:lnTo>
                  <a:lnTo>
                    <a:pt x="343800" y="16071"/>
                  </a:lnTo>
                  <a:lnTo>
                    <a:pt x="300765" y="4141"/>
                  </a:lnTo>
                  <a:lnTo>
                    <a:pt x="255150" y="0"/>
                  </a:lnTo>
                  <a:close/>
                </a:path>
              </a:pathLst>
            </a:custGeom>
            <a:solidFill>
              <a:srgbClr val="1B1B2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8050648" y="4952492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445135" y="5442915"/>
            <a:ext cx="3265804" cy="16471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34110">
              <a:lnSpc>
                <a:spcPct val="100000"/>
              </a:lnSpc>
              <a:spcBef>
                <a:spcPts val="100"/>
              </a:spcBef>
            </a:pPr>
            <a:r>
              <a:rPr dirty="0" sz="1650" spc="-10">
                <a:solidFill>
                  <a:srgbClr val="3B3939"/>
                </a:solidFill>
                <a:latin typeface="Arial"/>
                <a:cs typeface="Arial"/>
              </a:rPr>
              <a:t>Integrations</a:t>
            </a:r>
            <a:endParaRPr sz="16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390"/>
              </a:spcBef>
              <a:buChar char="•"/>
              <a:tabLst>
                <a:tab pos="354965" algn="l"/>
              </a:tabLst>
            </a:pP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Gmail</a:t>
            </a:r>
            <a:r>
              <a:rPr dirty="0" sz="1300" spc="-3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/</a:t>
            </a:r>
            <a:r>
              <a:rPr dirty="0" sz="1300" spc="-3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Outlook</a:t>
            </a:r>
            <a:r>
              <a:rPr dirty="0" sz="1300" spc="-3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3B3939"/>
                </a:solidFill>
                <a:latin typeface="Arial"/>
                <a:cs typeface="Arial"/>
              </a:rPr>
              <a:t>APIs</a:t>
            </a:r>
            <a:endParaRPr sz="13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055"/>
              </a:spcBef>
              <a:buChar char="•"/>
              <a:tabLst>
                <a:tab pos="354965" algn="l"/>
              </a:tabLst>
            </a:pP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CRM</a:t>
            </a:r>
            <a:r>
              <a:rPr dirty="0" sz="1300" spc="-3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3B3939"/>
                </a:solidFill>
                <a:latin typeface="Arial"/>
                <a:cs typeface="Arial"/>
              </a:rPr>
              <a:t>(Salesforce,</a:t>
            </a:r>
            <a:r>
              <a:rPr dirty="0" sz="1300" spc="-3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Zendesk,</a:t>
            </a:r>
            <a:r>
              <a:rPr dirty="0" sz="1300" spc="-3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3B3939"/>
                </a:solidFill>
                <a:latin typeface="Arial"/>
                <a:cs typeface="Arial"/>
              </a:rPr>
              <a:t>Freshdesk)</a:t>
            </a:r>
            <a:endParaRPr sz="13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050"/>
              </a:spcBef>
              <a:buChar char="•"/>
              <a:tabLst>
                <a:tab pos="354965" algn="l"/>
              </a:tabLst>
            </a:pP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Ticketing</a:t>
            </a:r>
            <a:r>
              <a:rPr dirty="0" sz="1300" spc="-7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system</a:t>
            </a:r>
            <a:r>
              <a:rPr dirty="0" sz="1300" spc="-7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3B3939"/>
                </a:solidFill>
                <a:latin typeface="Arial"/>
                <a:cs typeface="Arial"/>
              </a:rPr>
              <a:t>APIs</a:t>
            </a:r>
            <a:endParaRPr sz="13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050"/>
              </a:spcBef>
              <a:buChar char="•"/>
              <a:tabLst>
                <a:tab pos="354965" algn="l"/>
              </a:tabLst>
            </a:pP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WhatsApp</a:t>
            </a:r>
            <a:r>
              <a:rPr dirty="0" sz="1300" spc="-5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Business</a:t>
            </a:r>
            <a:r>
              <a:rPr dirty="0" sz="1300" spc="-5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3B3939"/>
                </a:solidFill>
                <a:latin typeface="Arial"/>
                <a:cs typeface="Arial"/>
              </a:rPr>
              <a:t>API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10139603" y="4589386"/>
            <a:ext cx="3701415" cy="2678430"/>
            <a:chOff x="10139603" y="4589386"/>
            <a:chExt cx="3701415" cy="2678430"/>
          </a:xfrm>
        </p:grpSpPr>
        <p:sp>
          <p:nvSpPr>
            <p:cNvPr id="24" name="object 24" descr=""/>
            <p:cNvSpPr/>
            <p:nvPr/>
          </p:nvSpPr>
          <p:spPr>
            <a:xfrm>
              <a:off x="10143413" y="4593196"/>
              <a:ext cx="3693795" cy="2670810"/>
            </a:xfrm>
            <a:custGeom>
              <a:avLst/>
              <a:gdLst/>
              <a:ahLst/>
              <a:cxnLst/>
              <a:rect l="l" t="t" r="r" b="b"/>
              <a:pathLst>
                <a:path w="3693794" h="2670809">
                  <a:moveTo>
                    <a:pt x="3621760" y="0"/>
                  </a:moveTo>
                  <a:lnTo>
                    <a:pt x="71440" y="0"/>
                  </a:lnTo>
                  <a:lnTo>
                    <a:pt x="43744" y="5650"/>
                  </a:lnTo>
                  <a:lnTo>
                    <a:pt x="21023" y="21021"/>
                  </a:lnTo>
                  <a:lnTo>
                    <a:pt x="5651" y="43741"/>
                  </a:lnTo>
                  <a:lnTo>
                    <a:pt x="0" y="71437"/>
                  </a:lnTo>
                  <a:lnTo>
                    <a:pt x="0" y="2599245"/>
                  </a:lnTo>
                  <a:lnTo>
                    <a:pt x="5651" y="2626943"/>
                  </a:lnTo>
                  <a:lnTo>
                    <a:pt x="21023" y="2649667"/>
                  </a:lnTo>
                  <a:lnTo>
                    <a:pt x="43744" y="2665043"/>
                  </a:lnTo>
                  <a:lnTo>
                    <a:pt x="71440" y="2670695"/>
                  </a:lnTo>
                  <a:lnTo>
                    <a:pt x="3621760" y="2670695"/>
                  </a:lnTo>
                  <a:lnTo>
                    <a:pt x="3649456" y="2665043"/>
                  </a:lnTo>
                  <a:lnTo>
                    <a:pt x="3672176" y="2649667"/>
                  </a:lnTo>
                  <a:lnTo>
                    <a:pt x="3687547" y="2626943"/>
                  </a:lnTo>
                  <a:lnTo>
                    <a:pt x="3693198" y="2599245"/>
                  </a:lnTo>
                  <a:lnTo>
                    <a:pt x="3693198" y="71437"/>
                  </a:lnTo>
                  <a:lnTo>
                    <a:pt x="3687547" y="43741"/>
                  </a:lnTo>
                  <a:lnTo>
                    <a:pt x="3672176" y="21021"/>
                  </a:lnTo>
                  <a:lnTo>
                    <a:pt x="3649456" y="5650"/>
                  </a:lnTo>
                  <a:lnTo>
                    <a:pt x="3621760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0143413" y="4593196"/>
              <a:ext cx="3693795" cy="2670810"/>
            </a:xfrm>
            <a:custGeom>
              <a:avLst/>
              <a:gdLst/>
              <a:ahLst/>
              <a:cxnLst/>
              <a:rect l="l" t="t" r="r" b="b"/>
              <a:pathLst>
                <a:path w="3693794" h="2670809">
                  <a:moveTo>
                    <a:pt x="0" y="71437"/>
                  </a:moveTo>
                  <a:lnTo>
                    <a:pt x="5651" y="43741"/>
                  </a:lnTo>
                  <a:lnTo>
                    <a:pt x="21023" y="21021"/>
                  </a:lnTo>
                  <a:lnTo>
                    <a:pt x="43744" y="5650"/>
                  </a:lnTo>
                  <a:lnTo>
                    <a:pt x="71440" y="0"/>
                  </a:lnTo>
                  <a:lnTo>
                    <a:pt x="3621760" y="0"/>
                  </a:lnTo>
                  <a:lnTo>
                    <a:pt x="3649456" y="5650"/>
                  </a:lnTo>
                  <a:lnTo>
                    <a:pt x="3672176" y="21021"/>
                  </a:lnTo>
                  <a:lnTo>
                    <a:pt x="3687547" y="43741"/>
                  </a:lnTo>
                  <a:lnTo>
                    <a:pt x="3693198" y="71437"/>
                  </a:lnTo>
                  <a:lnTo>
                    <a:pt x="3693198" y="2599245"/>
                  </a:lnTo>
                  <a:lnTo>
                    <a:pt x="3687547" y="2626943"/>
                  </a:lnTo>
                  <a:lnTo>
                    <a:pt x="3672176" y="2649667"/>
                  </a:lnTo>
                  <a:lnTo>
                    <a:pt x="3649456" y="2665043"/>
                  </a:lnTo>
                  <a:lnTo>
                    <a:pt x="3621760" y="2670695"/>
                  </a:lnTo>
                  <a:lnTo>
                    <a:pt x="71440" y="2670695"/>
                  </a:lnTo>
                  <a:lnTo>
                    <a:pt x="43744" y="2665043"/>
                  </a:lnTo>
                  <a:lnTo>
                    <a:pt x="21023" y="2649667"/>
                  </a:lnTo>
                  <a:lnTo>
                    <a:pt x="5651" y="2626943"/>
                  </a:lnTo>
                  <a:lnTo>
                    <a:pt x="0" y="2599245"/>
                  </a:lnTo>
                  <a:lnTo>
                    <a:pt x="0" y="71437"/>
                  </a:lnTo>
                  <a:close/>
                </a:path>
              </a:pathLst>
            </a:custGeom>
            <a:ln w="761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1734799" y="4770831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40" h="510539">
                  <a:moveTo>
                    <a:pt x="255150" y="0"/>
                  </a:moveTo>
                  <a:lnTo>
                    <a:pt x="209535" y="4141"/>
                  </a:lnTo>
                  <a:lnTo>
                    <a:pt x="166501" y="16071"/>
                  </a:lnTo>
                  <a:lnTo>
                    <a:pt x="126790" y="35044"/>
                  </a:lnTo>
                  <a:lnTo>
                    <a:pt x="91148" y="60318"/>
                  </a:lnTo>
                  <a:lnTo>
                    <a:pt x="60319" y="91148"/>
                  </a:lnTo>
                  <a:lnTo>
                    <a:pt x="35045" y="126791"/>
                  </a:lnTo>
                  <a:lnTo>
                    <a:pt x="16071" y="166502"/>
                  </a:lnTo>
                  <a:lnTo>
                    <a:pt x="4141" y="209538"/>
                  </a:lnTo>
                  <a:lnTo>
                    <a:pt x="0" y="255155"/>
                  </a:lnTo>
                  <a:lnTo>
                    <a:pt x="4141" y="300769"/>
                  </a:lnTo>
                  <a:lnTo>
                    <a:pt x="16071" y="343802"/>
                  </a:lnTo>
                  <a:lnTo>
                    <a:pt x="35045" y="383511"/>
                  </a:lnTo>
                  <a:lnTo>
                    <a:pt x="60319" y="419152"/>
                  </a:lnTo>
                  <a:lnTo>
                    <a:pt x="91148" y="449981"/>
                  </a:lnTo>
                  <a:lnTo>
                    <a:pt x="126790" y="475254"/>
                  </a:lnTo>
                  <a:lnTo>
                    <a:pt x="166501" y="494227"/>
                  </a:lnTo>
                  <a:lnTo>
                    <a:pt x="209535" y="506156"/>
                  </a:lnTo>
                  <a:lnTo>
                    <a:pt x="255150" y="510298"/>
                  </a:lnTo>
                  <a:lnTo>
                    <a:pt x="300765" y="506156"/>
                  </a:lnTo>
                  <a:lnTo>
                    <a:pt x="343800" y="494227"/>
                  </a:lnTo>
                  <a:lnTo>
                    <a:pt x="383510" y="475254"/>
                  </a:lnTo>
                  <a:lnTo>
                    <a:pt x="419152" y="449981"/>
                  </a:lnTo>
                  <a:lnTo>
                    <a:pt x="449982" y="419152"/>
                  </a:lnTo>
                  <a:lnTo>
                    <a:pt x="475255" y="383511"/>
                  </a:lnTo>
                  <a:lnTo>
                    <a:pt x="494229" y="343802"/>
                  </a:lnTo>
                  <a:lnTo>
                    <a:pt x="506159" y="300769"/>
                  </a:lnTo>
                  <a:lnTo>
                    <a:pt x="510301" y="255155"/>
                  </a:lnTo>
                  <a:lnTo>
                    <a:pt x="506159" y="209538"/>
                  </a:lnTo>
                  <a:lnTo>
                    <a:pt x="494229" y="166502"/>
                  </a:lnTo>
                  <a:lnTo>
                    <a:pt x="475255" y="126791"/>
                  </a:lnTo>
                  <a:lnTo>
                    <a:pt x="449982" y="91148"/>
                  </a:lnTo>
                  <a:lnTo>
                    <a:pt x="419152" y="60318"/>
                  </a:lnTo>
                  <a:lnTo>
                    <a:pt x="383510" y="35044"/>
                  </a:lnTo>
                  <a:lnTo>
                    <a:pt x="343800" y="16071"/>
                  </a:lnTo>
                  <a:lnTo>
                    <a:pt x="300765" y="4141"/>
                  </a:lnTo>
                  <a:lnTo>
                    <a:pt x="255150" y="0"/>
                  </a:lnTo>
                  <a:close/>
                </a:path>
              </a:pathLst>
            </a:custGeom>
            <a:solidFill>
              <a:srgbClr val="1B1B2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11913861" y="4952492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0308349" y="5442915"/>
            <a:ext cx="2413635" cy="131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62380">
              <a:lnSpc>
                <a:spcPct val="100000"/>
              </a:lnSpc>
              <a:spcBef>
                <a:spcPts val="100"/>
              </a:spcBef>
            </a:pPr>
            <a:r>
              <a:rPr dirty="0" sz="1650" spc="-10">
                <a:solidFill>
                  <a:srgbClr val="3B3939"/>
                </a:solidFill>
                <a:latin typeface="Arial"/>
                <a:cs typeface="Arial"/>
              </a:rPr>
              <a:t>Frontend</a:t>
            </a:r>
            <a:endParaRPr sz="16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390"/>
              </a:spcBef>
              <a:buChar char="•"/>
              <a:tabLst>
                <a:tab pos="354965" algn="l"/>
              </a:tabLst>
            </a:pP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React</a:t>
            </a:r>
            <a:r>
              <a:rPr dirty="0" sz="1300" spc="-5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3B3939"/>
                </a:solidFill>
                <a:latin typeface="Arial"/>
                <a:cs typeface="Arial"/>
              </a:rPr>
              <a:t>framework</a:t>
            </a:r>
            <a:endParaRPr sz="13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055"/>
              </a:spcBef>
              <a:buChar char="•"/>
              <a:tabLst>
                <a:tab pos="354965" algn="l"/>
              </a:tabLst>
            </a:pP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Figma</a:t>
            </a:r>
            <a:r>
              <a:rPr dirty="0" sz="1300" spc="-3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for</a:t>
            </a:r>
            <a:r>
              <a:rPr dirty="0" sz="13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UI/UX</a:t>
            </a:r>
            <a:r>
              <a:rPr dirty="0" sz="1300" spc="-3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3B3939"/>
                </a:solidFill>
                <a:latin typeface="Arial"/>
                <a:cs typeface="Arial"/>
              </a:rPr>
              <a:t>design</a:t>
            </a:r>
            <a:endParaRPr sz="13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050"/>
              </a:spcBef>
              <a:buChar char="•"/>
              <a:tabLst>
                <a:tab pos="354965" algn="l"/>
              </a:tabLst>
            </a:pPr>
            <a:r>
              <a:rPr dirty="0" sz="1300" spc="-10">
                <a:solidFill>
                  <a:srgbClr val="3B3939"/>
                </a:solidFill>
                <a:latin typeface="Arial"/>
                <a:cs typeface="Arial"/>
              </a:rPr>
              <a:t>Responsive</a:t>
            </a:r>
            <a:r>
              <a:rPr dirty="0" sz="13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B3939"/>
                </a:solidFill>
                <a:latin typeface="Arial"/>
                <a:cs typeface="Arial"/>
              </a:rPr>
              <a:t>web</a:t>
            </a:r>
            <a:r>
              <a:rPr dirty="0" sz="13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3B3939"/>
                </a:solidFill>
                <a:latin typeface="Arial"/>
                <a:cs typeface="Arial"/>
              </a:rPr>
              <a:t>application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112" y="-22453"/>
            <a:ext cx="635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0000"/>
                </a:solidFill>
                <a:latin typeface="Calibri"/>
                <a:cs typeface="Calibri"/>
              </a:rPr>
              <a:t>Protected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70295"/>
            <a:ext cx="5981700" cy="11918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070"/>
              </a:lnSpc>
              <a:spcBef>
                <a:spcPts val="100"/>
              </a:spcBef>
              <a:tabLst>
                <a:tab pos="2989580" algn="l"/>
              </a:tabLst>
            </a:pPr>
            <a:r>
              <a:rPr dirty="0" sz="4400" spc="-25"/>
              <a:t>Multi-</a:t>
            </a:r>
            <a:r>
              <a:rPr dirty="0" sz="4400" spc="-10"/>
              <a:t>Agent</a:t>
            </a:r>
            <a:r>
              <a:rPr dirty="0" sz="4400"/>
              <a:t>	</a:t>
            </a:r>
            <a:r>
              <a:rPr dirty="0" sz="4400" spc="-10"/>
              <a:t>Architecture</a:t>
            </a:r>
            <a:endParaRPr sz="4400"/>
          </a:p>
          <a:p>
            <a:pPr marL="12700">
              <a:lnSpc>
                <a:spcPts val="4110"/>
              </a:lnSpc>
            </a:pPr>
            <a:r>
              <a:rPr dirty="0" sz="3600" i="1">
                <a:solidFill>
                  <a:srgbClr val="000000"/>
                </a:solidFill>
                <a:latin typeface="Arial"/>
                <a:cs typeface="Arial"/>
              </a:rPr>
              <a:t>Powered</a:t>
            </a:r>
            <a:r>
              <a:rPr dirty="0" sz="3600" spc="-30" i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i="1">
                <a:solidFill>
                  <a:srgbClr val="000000"/>
                </a:solidFill>
                <a:latin typeface="Arial"/>
                <a:cs typeface="Arial"/>
              </a:rPr>
              <a:t>by</a:t>
            </a:r>
            <a:r>
              <a:rPr dirty="0" sz="3600" spc="-20" i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i="1">
                <a:solidFill>
                  <a:srgbClr val="000000"/>
                </a:solidFill>
                <a:latin typeface="Arial"/>
                <a:cs typeface="Arial"/>
              </a:rPr>
              <a:t>IBM</a:t>
            </a:r>
            <a:r>
              <a:rPr dirty="0" sz="3600" spc="-15" i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10" i="1">
                <a:solidFill>
                  <a:srgbClr val="000000"/>
                </a:solidFill>
                <a:latin typeface="Arial"/>
                <a:cs typeface="Arial"/>
              </a:rPr>
              <a:t>watsonx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869795" y="2195690"/>
            <a:ext cx="4585970" cy="5046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3B3939"/>
                </a:solidFill>
                <a:latin typeface="Arial"/>
                <a:cs typeface="Arial"/>
              </a:rPr>
              <a:t>Input</a:t>
            </a:r>
            <a:r>
              <a:rPr dirty="0" sz="1750" spc="-5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B3939"/>
                </a:solidFill>
                <a:latin typeface="Arial"/>
                <a:cs typeface="Arial"/>
              </a:rPr>
              <a:t>Sources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Gmail,</a:t>
            </a:r>
            <a:r>
              <a:rPr dirty="0" sz="1400" spc="-3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Outlook,</a:t>
            </a:r>
            <a:r>
              <a:rPr dirty="0" sz="14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WhatsApp,</a:t>
            </a:r>
            <a:r>
              <a:rPr dirty="0" sz="1400" spc="-3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chat</a:t>
            </a:r>
            <a:r>
              <a:rPr dirty="0" sz="14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widgets,</a:t>
            </a:r>
            <a:r>
              <a:rPr dirty="0" sz="1400" spc="-3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voice</a:t>
            </a:r>
            <a:r>
              <a:rPr dirty="0" sz="14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transcripts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50">
                <a:solidFill>
                  <a:srgbClr val="3B3939"/>
                </a:solidFill>
                <a:latin typeface="Arial"/>
                <a:cs typeface="Arial"/>
              </a:rPr>
              <a:t>watsonx.ai</a:t>
            </a:r>
            <a:r>
              <a:rPr dirty="0" sz="1750" spc="-1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3B3939"/>
                </a:solidFill>
                <a:latin typeface="Arial"/>
                <a:cs typeface="Arial"/>
              </a:rPr>
              <a:t>LLM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Classification,</a:t>
            </a:r>
            <a:r>
              <a:rPr dirty="0" sz="1400" spc="-5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summarization,</a:t>
            </a:r>
            <a:r>
              <a:rPr dirty="0" sz="1400" spc="-4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and</a:t>
            </a:r>
            <a:r>
              <a:rPr dirty="0" sz="1400" spc="-4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intelligent</a:t>
            </a:r>
            <a:r>
              <a:rPr dirty="0" sz="1400" spc="-4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processing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50">
                <a:solidFill>
                  <a:srgbClr val="3B3939"/>
                </a:solidFill>
                <a:latin typeface="Arial"/>
                <a:cs typeface="Arial"/>
              </a:rPr>
              <a:t>Agent</a:t>
            </a:r>
            <a:r>
              <a:rPr dirty="0" sz="1750" spc="-5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B3939"/>
                </a:solidFill>
                <a:latin typeface="Arial"/>
                <a:cs typeface="Arial"/>
              </a:rPr>
              <a:t>Orchestration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Ticket</a:t>
            </a:r>
            <a:r>
              <a:rPr dirty="0" sz="1400" spc="-3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API</a:t>
            </a:r>
            <a:r>
              <a:rPr dirty="0" sz="14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calls,</a:t>
            </a:r>
            <a:r>
              <a:rPr dirty="0" sz="14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workflow</a:t>
            </a:r>
            <a:r>
              <a:rPr dirty="0" sz="14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automation,</a:t>
            </a:r>
            <a:r>
              <a:rPr dirty="0" sz="14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event</a:t>
            </a:r>
            <a:r>
              <a:rPr dirty="0" sz="14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triggers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50">
                <a:solidFill>
                  <a:srgbClr val="3B3939"/>
                </a:solidFill>
                <a:latin typeface="Arial"/>
                <a:cs typeface="Arial"/>
              </a:rPr>
              <a:t>Output</a:t>
            </a:r>
            <a:r>
              <a:rPr dirty="0" sz="1750" spc="-7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B3939"/>
                </a:solidFill>
                <a:latin typeface="Arial"/>
                <a:cs typeface="Arial"/>
              </a:rPr>
              <a:t>Generation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Personalized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responses</a:t>
            </a:r>
            <a:r>
              <a:rPr dirty="0" sz="1400" spc="-1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with</a:t>
            </a:r>
            <a:r>
              <a:rPr dirty="0" sz="1400" spc="-1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real-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time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status</a:t>
            </a:r>
            <a:r>
              <a:rPr dirty="0" sz="1400" spc="-1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tracking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50" spc="-10">
                <a:solidFill>
                  <a:srgbClr val="3B3939"/>
                </a:solidFill>
                <a:latin typeface="Arial"/>
                <a:cs typeface="Arial"/>
              </a:rPr>
              <a:t>Multi-</a:t>
            </a:r>
            <a:r>
              <a:rPr dirty="0" sz="1750">
                <a:solidFill>
                  <a:srgbClr val="3B3939"/>
                </a:solidFill>
                <a:latin typeface="Arial"/>
                <a:cs typeface="Arial"/>
              </a:rPr>
              <a:t>Platform</a:t>
            </a:r>
            <a:r>
              <a:rPr dirty="0" sz="1750" spc="-6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B3939"/>
                </a:solidFill>
                <a:latin typeface="Arial"/>
                <a:cs typeface="Arial"/>
              </a:rPr>
              <a:t>Delivery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Web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app,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mobile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app,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B3939"/>
                </a:solidFill>
                <a:latin typeface="Arial"/>
                <a:cs typeface="Arial"/>
              </a:rPr>
              <a:t>Chrome</a:t>
            </a:r>
            <a:r>
              <a:rPr dirty="0" sz="14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3B3939"/>
                </a:solidFill>
                <a:latin typeface="Arial"/>
                <a:cs typeface="Arial"/>
              </a:rPr>
              <a:t>extension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3789" y="2018944"/>
            <a:ext cx="907256" cy="54435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112" y="-22453"/>
            <a:ext cx="635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0000"/>
                </a:solidFill>
                <a:latin typeface="Calibri"/>
                <a:cs typeface="Calibri"/>
              </a:rPr>
              <a:t>Protected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84580" y="445108"/>
            <a:ext cx="5796280" cy="772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54350" algn="l"/>
              </a:tabLst>
            </a:pPr>
            <a:r>
              <a:rPr dirty="0" sz="4900" spc="-10"/>
              <a:t>Innovation</a:t>
            </a:r>
            <a:r>
              <a:rPr dirty="0" sz="4900"/>
              <a:t>	</a:t>
            </a:r>
            <a:r>
              <a:rPr dirty="0" sz="4900" spc="-10"/>
              <a:t>Highlights</a:t>
            </a:r>
            <a:endParaRPr sz="49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8973" y="2336469"/>
            <a:ext cx="3019183" cy="3019183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81089" y="1763491"/>
            <a:ext cx="4117340" cy="68453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  <a:tabLst>
                <a:tab pos="1978660" algn="l"/>
                <a:tab pos="4104004" algn="l"/>
              </a:tabLst>
            </a:pPr>
            <a:r>
              <a:rPr dirty="0" u="heavy" sz="1250">
                <a:solidFill>
                  <a:srgbClr val="3B3939"/>
                </a:solidFill>
                <a:uFill>
                  <a:solidFill>
                    <a:srgbClr val="252525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sz="1250" spc="-25">
                <a:solidFill>
                  <a:srgbClr val="3B3939"/>
                </a:solidFill>
                <a:uFill>
                  <a:solidFill>
                    <a:srgbClr val="252525"/>
                  </a:solidFill>
                </a:uFill>
                <a:latin typeface="Arial"/>
                <a:cs typeface="Arial"/>
              </a:rPr>
              <a:t>01</a:t>
            </a:r>
            <a:r>
              <a:rPr dirty="0" u="heavy" sz="1250">
                <a:solidFill>
                  <a:srgbClr val="3B3939"/>
                </a:solidFill>
                <a:uFill>
                  <a:solidFill>
                    <a:srgbClr val="252525"/>
                  </a:solidFill>
                </a:uFill>
                <a:latin typeface="Arial"/>
                <a:cs typeface="Arial"/>
              </a:rPr>
              <a:t>	</a:t>
            </a:r>
            <a:endParaRPr sz="1250">
              <a:latin typeface="Arial"/>
              <a:cs typeface="Arial"/>
            </a:endParaRPr>
          </a:p>
          <a:p>
            <a:pPr marL="935990">
              <a:lnSpc>
                <a:spcPct val="100000"/>
              </a:lnSpc>
              <a:spcBef>
                <a:spcPts val="1010"/>
              </a:spcBef>
            </a:pPr>
            <a:r>
              <a:rPr dirty="0" sz="1550" spc="-10">
                <a:solidFill>
                  <a:srgbClr val="3B3939"/>
                </a:solidFill>
                <a:latin typeface="Arial"/>
                <a:cs typeface="Arial"/>
              </a:rPr>
              <a:t>Multi-</a:t>
            </a:r>
            <a:r>
              <a:rPr dirty="0" sz="1550">
                <a:solidFill>
                  <a:srgbClr val="3B3939"/>
                </a:solidFill>
                <a:latin typeface="Arial"/>
                <a:cs typeface="Arial"/>
              </a:rPr>
              <a:t>Agent</a:t>
            </a:r>
            <a:r>
              <a:rPr dirty="0" sz="1550" spc="-1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B3939"/>
                </a:solidFill>
                <a:latin typeface="Arial"/>
                <a:cs typeface="Arial"/>
              </a:rPr>
              <a:t>CX</a:t>
            </a:r>
            <a:r>
              <a:rPr dirty="0" sz="1550" spc="-1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3B3939"/>
                </a:solidFill>
                <a:latin typeface="Arial"/>
                <a:cs typeface="Arial"/>
              </a:rPr>
              <a:t>Resolver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81089" y="2582125"/>
            <a:ext cx="3561715" cy="53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Each</a:t>
            </a:r>
            <a:r>
              <a:rPr dirty="0" sz="1250" spc="-4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3B3939"/>
                </a:solidFill>
                <a:latin typeface="Arial"/>
                <a:cs typeface="Arial"/>
              </a:rPr>
              <a:t>specialized</a:t>
            </a:r>
            <a:r>
              <a:rPr dirty="0" sz="1250" spc="-4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agent</a:t>
            </a:r>
            <a:r>
              <a:rPr dirty="0" sz="1250" spc="-4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handles</a:t>
            </a:r>
            <a:r>
              <a:rPr dirty="0" sz="1250" spc="-4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distinct</a:t>
            </a:r>
            <a:r>
              <a:rPr dirty="0" sz="1250" spc="-4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aspects</a:t>
            </a:r>
            <a:r>
              <a:rPr dirty="0" sz="1250" spc="-4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 spc="-25">
                <a:solidFill>
                  <a:srgbClr val="3B3939"/>
                </a:solidFill>
                <a:latin typeface="Arial"/>
                <a:cs typeface="Arial"/>
              </a:rPr>
              <a:t>of </a:t>
            </a:r>
            <a:r>
              <a:rPr dirty="0" sz="1250" spc="-10">
                <a:solidFill>
                  <a:srgbClr val="3B3939"/>
                </a:solidFill>
                <a:latin typeface="Arial"/>
                <a:cs typeface="Arial"/>
              </a:rPr>
              <a:t>complaint</a:t>
            </a:r>
            <a:r>
              <a:rPr dirty="0" sz="1250" spc="-3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3B3939"/>
                </a:solidFill>
                <a:latin typeface="Arial"/>
                <a:cs typeface="Arial"/>
              </a:rPr>
              <a:t>resolution,</a:t>
            </a:r>
            <a:r>
              <a:rPr dirty="0" sz="1250" spc="-3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working</a:t>
            </a:r>
            <a:r>
              <a:rPr dirty="0" sz="1250" spc="-3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together</a:t>
            </a:r>
            <a:r>
              <a:rPr dirty="0" sz="1250" spc="-3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3B3939"/>
                </a:solidFill>
                <a:latin typeface="Arial"/>
                <a:cs typeface="Arial"/>
              </a:rPr>
              <a:t>seamlessly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031498" y="1763491"/>
            <a:ext cx="4117340" cy="68453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  <a:tabLst>
                <a:tab pos="1978660" algn="l"/>
                <a:tab pos="4104004" algn="l"/>
              </a:tabLst>
            </a:pPr>
            <a:r>
              <a:rPr dirty="0" u="heavy" sz="1250">
                <a:solidFill>
                  <a:srgbClr val="3B3939"/>
                </a:solidFill>
                <a:uFill>
                  <a:solidFill>
                    <a:srgbClr val="252525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sz="1250" spc="-25">
                <a:solidFill>
                  <a:srgbClr val="3B3939"/>
                </a:solidFill>
                <a:uFill>
                  <a:solidFill>
                    <a:srgbClr val="252525"/>
                  </a:solidFill>
                </a:uFill>
                <a:latin typeface="Arial"/>
                <a:cs typeface="Arial"/>
              </a:rPr>
              <a:t>02</a:t>
            </a:r>
            <a:r>
              <a:rPr dirty="0" u="heavy" sz="1250">
                <a:solidFill>
                  <a:srgbClr val="3B3939"/>
                </a:solidFill>
                <a:uFill>
                  <a:solidFill>
                    <a:srgbClr val="252525"/>
                  </a:solidFill>
                </a:uFill>
                <a:latin typeface="Arial"/>
                <a:cs typeface="Arial"/>
              </a:rPr>
              <a:t>	</a:t>
            </a:r>
            <a:endParaRPr sz="1250">
              <a:latin typeface="Arial"/>
              <a:cs typeface="Arial"/>
            </a:endParaRPr>
          </a:p>
          <a:p>
            <a:pPr marL="1066165">
              <a:lnSpc>
                <a:spcPct val="100000"/>
              </a:lnSpc>
              <a:spcBef>
                <a:spcPts val="1010"/>
              </a:spcBef>
            </a:pPr>
            <a:r>
              <a:rPr dirty="0" sz="1550">
                <a:solidFill>
                  <a:srgbClr val="3B3939"/>
                </a:solidFill>
                <a:latin typeface="Arial"/>
                <a:cs typeface="Arial"/>
              </a:rPr>
              <a:t>AI</a:t>
            </a:r>
            <a:r>
              <a:rPr dirty="0" sz="1550" spc="-5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B3939"/>
                </a:solidFill>
                <a:latin typeface="Arial"/>
                <a:cs typeface="Arial"/>
              </a:rPr>
              <a:t>Flywheel</a:t>
            </a:r>
            <a:r>
              <a:rPr dirty="0" sz="1550" spc="-5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3B3939"/>
                </a:solidFill>
                <a:latin typeface="Arial"/>
                <a:cs typeface="Arial"/>
              </a:rPr>
              <a:t>Learning</a:t>
            </a:r>
            <a:endParaRPr sz="15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031498" y="2582125"/>
            <a:ext cx="4083685" cy="53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Machine</a:t>
            </a:r>
            <a:r>
              <a:rPr dirty="0" sz="1250" spc="-6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learning</a:t>
            </a:r>
            <a:r>
              <a:rPr dirty="0" sz="1250" spc="-6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models</a:t>
            </a:r>
            <a:r>
              <a:rPr dirty="0" sz="1250" spc="-6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continuously</a:t>
            </a:r>
            <a:r>
              <a:rPr dirty="0" sz="1250" spc="-6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improve</a:t>
            </a:r>
            <a:r>
              <a:rPr dirty="0" sz="1250" spc="-6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with</a:t>
            </a:r>
            <a:r>
              <a:rPr dirty="0" sz="1250" spc="-6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3B3939"/>
                </a:solidFill>
                <a:latin typeface="Arial"/>
                <a:cs typeface="Arial"/>
              </a:rPr>
              <a:t>every complaint</a:t>
            </a:r>
            <a:r>
              <a:rPr dirty="0" sz="125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3B3939"/>
                </a:solidFill>
                <a:latin typeface="Arial"/>
                <a:cs typeface="Arial"/>
              </a:rPr>
              <a:t>processed,</a:t>
            </a:r>
            <a:r>
              <a:rPr dirty="0" sz="125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getting</a:t>
            </a:r>
            <a:r>
              <a:rPr dirty="0" sz="125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smarter</a:t>
            </a:r>
            <a:r>
              <a:rPr dirty="0" sz="125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over</a:t>
            </a:r>
            <a:r>
              <a:rPr dirty="0" sz="125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 spc="-20">
                <a:solidFill>
                  <a:srgbClr val="3B3939"/>
                </a:solidFill>
                <a:latin typeface="Arial"/>
                <a:cs typeface="Arial"/>
              </a:rPr>
              <a:t>time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81089" y="3327978"/>
            <a:ext cx="4117340" cy="68453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  <a:tabLst>
                <a:tab pos="1978660" algn="l"/>
                <a:tab pos="4104004" algn="l"/>
              </a:tabLst>
            </a:pPr>
            <a:r>
              <a:rPr dirty="0" u="heavy" sz="1250">
                <a:solidFill>
                  <a:srgbClr val="3B3939"/>
                </a:solidFill>
                <a:uFill>
                  <a:solidFill>
                    <a:srgbClr val="252525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sz="1250" spc="-25">
                <a:solidFill>
                  <a:srgbClr val="3B3939"/>
                </a:solidFill>
                <a:uFill>
                  <a:solidFill>
                    <a:srgbClr val="252525"/>
                  </a:solidFill>
                </a:uFill>
                <a:latin typeface="Arial"/>
                <a:cs typeface="Arial"/>
              </a:rPr>
              <a:t>03</a:t>
            </a:r>
            <a:r>
              <a:rPr dirty="0" u="heavy" sz="1250">
                <a:solidFill>
                  <a:srgbClr val="3B3939"/>
                </a:solidFill>
                <a:uFill>
                  <a:solidFill>
                    <a:srgbClr val="252525"/>
                  </a:solidFill>
                </a:uFill>
                <a:latin typeface="Arial"/>
                <a:cs typeface="Arial"/>
              </a:rPr>
              <a:t>	</a:t>
            </a:r>
            <a:endParaRPr sz="1250">
              <a:latin typeface="Arial"/>
              <a:cs typeface="Arial"/>
            </a:endParaRPr>
          </a:p>
          <a:p>
            <a:pPr marL="969644">
              <a:lnSpc>
                <a:spcPct val="100000"/>
              </a:lnSpc>
              <a:spcBef>
                <a:spcPts val="1010"/>
              </a:spcBef>
            </a:pPr>
            <a:r>
              <a:rPr dirty="0" sz="1550" spc="-10">
                <a:solidFill>
                  <a:srgbClr val="3B3939"/>
                </a:solidFill>
                <a:latin typeface="Arial"/>
                <a:cs typeface="Arial"/>
              </a:rPr>
              <a:t>End-to-</a:t>
            </a:r>
            <a:r>
              <a:rPr dirty="0" sz="1550">
                <a:solidFill>
                  <a:srgbClr val="3B3939"/>
                </a:solidFill>
                <a:latin typeface="Arial"/>
                <a:cs typeface="Arial"/>
              </a:rPr>
              <a:t>End</a:t>
            </a:r>
            <a:r>
              <a:rPr dirty="0" sz="1550" spc="-1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3B3939"/>
                </a:solidFill>
                <a:latin typeface="Arial"/>
                <a:cs typeface="Arial"/>
              </a:rPr>
              <a:t>Automation</a:t>
            </a:r>
            <a:endParaRPr sz="15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81089" y="4146613"/>
            <a:ext cx="3843020" cy="53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Complete</a:t>
            </a:r>
            <a:r>
              <a:rPr dirty="0" sz="1250" spc="-3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3B3939"/>
                </a:solidFill>
                <a:latin typeface="Arial"/>
                <a:cs typeface="Arial"/>
              </a:rPr>
              <a:t>resolution</a:t>
            </a:r>
            <a:r>
              <a:rPr dirty="0" sz="1250" spc="-3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lifecycle</a:t>
            </a:r>
            <a:r>
              <a:rPr dirty="0" sz="1250" spc="-3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3B3939"/>
                </a:solidFill>
                <a:latin typeface="Arial"/>
                <a:cs typeface="Arial"/>
              </a:rPr>
              <a:t>management</a:t>
            </a:r>
            <a:r>
              <a:rPr dirty="0" sz="1250" spc="-3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from</a:t>
            </a:r>
            <a:r>
              <a:rPr dirty="0" sz="1250" spc="-3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3B3939"/>
                </a:solidFill>
                <a:latin typeface="Arial"/>
                <a:cs typeface="Arial"/>
              </a:rPr>
              <a:t>intake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through</a:t>
            </a:r>
            <a:r>
              <a:rPr dirty="0" sz="1250" spc="-5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final</a:t>
            </a:r>
            <a:r>
              <a:rPr dirty="0" sz="1250" spc="-5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tracking</a:t>
            </a:r>
            <a:r>
              <a:rPr dirty="0" sz="1250" spc="-5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and</a:t>
            </a:r>
            <a:r>
              <a:rPr dirty="0" sz="1250" spc="-5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3B3939"/>
                </a:solidFill>
                <a:latin typeface="Arial"/>
                <a:cs typeface="Arial"/>
              </a:rPr>
              <a:t>closure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031498" y="3327978"/>
            <a:ext cx="4117340" cy="68453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  <a:tabLst>
                <a:tab pos="1978660" algn="l"/>
                <a:tab pos="4104004" algn="l"/>
              </a:tabLst>
            </a:pPr>
            <a:r>
              <a:rPr dirty="0" u="heavy" sz="1250">
                <a:solidFill>
                  <a:srgbClr val="3B3939"/>
                </a:solidFill>
                <a:uFill>
                  <a:solidFill>
                    <a:srgbClr val="252525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sz="1250" spc="-25">
                <a:solidFill>
                  <a:srgbClr val="3B3939"/>
                </a:solidFill>
                <a:uFill>
                  <a:solidFill>
                    <a:srgbClr val="252525"/>
                  </a:solidFill>
                </a:uFill>
                <a:latin typeface="Arial"/>
                <a:cs typeface="Arial"/>
              </a:rPr>
              <a:t>04</a:t>
            </a:r>
            <a:r>
              <a:rPr dirty="0" u="heavy" sz="1250">
                <a:solidFill>
                  <a:srgbClr val="3B3939"/>
                </a:solidFill>
                <a:uFill>
                  <a:solidFill>
                    <a:srgbClr val="252525"/>
                  </a:solidFill>
                </a:uFill>
                <a:latin typeface="Arial"/>
                <a:cs typeface="Arial"/>
              </a:rPr>
              <a:t>	</a:t>
            </a:r>
            <a:endParaRPr sz="1250">
              <a:latin typeface="Arial"/>
              <a:cs typeface="Arial"/>
            </a:endParaRPr>
          </a:p>
          <a:p>
            <a:pPr marL="827405">
              <a:lnSpc>
                <a:spcPct val="100000"/>
              </a:lnSpc>
              <a:spcBef>
                <a:spcPts val="1010"/>
              </a:spcBef>
            </a:pPr>
            <a:r>
              <a:rPr dirty="0" sz="1550" spc="-10">
                <a:solidFill>
                  <a:srgbClr val="3B3939"/>
                </a:solidFill>
                <a:latin typeface="Arial"/>
                <a:cs typeface="Arial"/>
              </a:rPr>
              <a:t>Cross-</a:t>
            </a:r>
            <a:r>
              <a:rPr dirty="0" sz="1550">
                <a:solidFill>
                  <a:srgbClr val="3B3939"/>
                </a:solidFill>
                <a:latin typeface="Arial"/>
                <a:cs typeface="Arial"/>
              </a:rPr>
              <a:t>Industry</a:t>
            </a:r>
            <a:r>
              <a:rPr dirty="0" sz="1550" spc="1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3B3939"/>
                </a:solidFill>
                <a:latin typeface="Arial"/>
                <a:cs typeface="Arial"/>
              </a:rPr>
              <a:t>Intelligence</a:t>
            </a:r>
            <a:endParaRPr sz="15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031498" y="4146613"/>
            <a:ext cx="3713479" cy="53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Learning</a:t>
            </a:r>
            <a:r>
              <a:rPr dirty="0" sz="1250" spc="-5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patterns</a:t>
            </a:r>
            <a:r>
              <a:rPr dirty="0" sz="1250" spc="-5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across</a:t>
            </a:r>
            <a:r>
              <a:rPr dirty="0" sz="1250" spc="-5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diverse</a:t>
            </a:r>
            <a:r>
              <a:rPr dirty="0" sz="1250" spc="-5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sectors</a:t>
            </a:r>
            <a:r>
              <a:rPr dirty="0" sz="1250" spc="-5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to</a:t>
            </a:r>
            <a:r>
              <a:rPr dirty="0" sz="1250" spc="-5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3B3939"/>
                </a:solidFill>
                <a:latin typeface="Arial"/>
                <a:cs typeface="Arial"/>
              </a:rPr>
              <a:t>enhance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accuracy</a:t>
            </a:r>
            <a:r>
              <a:rPr dirty="0" sz="1250" spc="-4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and</a:t>
            </a:r>
            <a:r>
              <a:rPr dirty="0" sz="1250" spc="-4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3B3939"/>
                </a:solidFill>
                <a:latin typeface="Arial"/>
                <a:cs typeface="Arial"/>
              </a:rPr>
              <a:t>relevance</a:t>
            </a:r>
            <a:endParaRPr sz="12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81089" y="4892453"/>
            <a:ext cx="4117340" cy="68453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  <a:tabLst>
                <a:tab pos="1978660" algn="l"/>
                <a:tab pos="4104004" algn="l"/>
              </a:tabLst>
            </a:pPr>
            <a:r>
              <a:rPr dirty="0" u="heavy" sz="1250">
                <a:solidFill>
                  <a:srgbClr val="3B3939"/>
                </a:solidFill>
                <a:uFill>
                  <a:solidFill>
                    <a:srgbClr val="252525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sz="1250" spc="-25">
                <a:solidFill>
                  <a:srgbClr val="3B3939"/>
                </a:solidFill>
                <a:uFill>
                  <a:solidFill>
                    <a:srgbClr val="252525"/>
                  </a:solidFill>
                </a:uFill>
                <a:latin typeface="Arial"/>
                <a:cs typeface="Arial"/>
              </a:rPr>
              <a:t>05</a:t>
            </a:r>
            <a:r>
              <a:rPr dirty="0" u="heavy" sz="1250">
                <a:solidFill>
                  <a:srgbClr val="3B3939"/>
                </a:solidFill>
                <a:uFill>
                  <a:solidFill>
                    <a:srgbClr val="252525"/>
                  </a:solidFill>
                </a:uFill>
                <a:latin typeface="Arial"/>
                <a:cs typeface="Arial"/>
              </a:rPr>
              <a:t>	</a:t>
            </a:r>
            <a:endParaRPr sz="1250">
              <a:latin typeface="Arial"/>
              <a:cs typeface="Arial"/>
            </a:endParaRPr>
          </a:p>
          <a:p>
            <a:pPr algn="ctr" marR="146685">
              <a:lnSpc>
                <a:spcPct val="100000"/>
              </a:lnSpc>
              <a:spcBef>
                <a:spcPts val="1010"/>
              </a:spcBef>
            </a:pPr>
            <a:r>
              <a:rPr dirty="0" sz="1550">
                <a:solidFill>
                  <a:srgbClr val="3B3939"/>
                </a:solidFill>
                <a:latin typeface="Arial"/>
                <a:cs typeface="Arial"/>
              </a:rPr>
              <a:t>Unified</a:t>
            </a:r>
            <a:r>
              <a:rPr dirty="0" sz="1550" spc="-4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3B3939"/>
                </a:solidFill>
                <a:latin typeface="Arial"/>
                <a:cs typeface="Arial"/>
              </a:rPr>
              <a:t>Multi-</a:t>
            </a:r>
            <a:r>
              <a:rPr dirty="0" sz="1550">
                <a:solidFill>
                  <a:srgbClr val="3B3939"/>
                </a:solidFill>
                <a:latin typeface="Arial"/>
                <a:cs typeface="Arial"/>
              </a:rPr>
              <a:t>Brand</a:t>
            </a:r>
            <a:r>
              <a:rPr dirty="0" sz="1550" spc="-3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3B3939"/>
                </a:solidFill>
                <a:latin typeface="Arial"/>
                <a:cs typeface="Arial"/>
              </a:rPr>
              <a:t>Dashboard</a:t>
            </a:r>
            <a:endParaRPr sz="15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81089" y="5711088"/>
            <a:ext cx="3942079" cy="53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Single</a:t>
            </a:r>
            <a:r>
              <a:rPr dirty="0" sz="125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pane</a:t>
            </a:r>
            <a:r>
              <a:rPr dirty="0" sz="125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of</a:t>
            </a:r>
            <a:r>
              <a:rPr dirty="0" sz="125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glass</a:t>
            </a:r>
            <a:r>
              <a:rPr dirty="0" sz="125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for</a:t>
            </a:r>
            <a:r>
              <a:rPr dirty="0" sz="125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3B3939"/>
                </a:solidFill>
                <a:latin typeface="Arial"/>
                <a:cs typeface="Arial"/>
              </a:rPr>
              <a:t>managing</a:t>
            </a:r>
            <a:r>
              <a:rPr dirty="0" sz="125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3B3939"/>
                </a:solidFill>
                <a:latin typeface="Arial"/>
                <a:cs typeface="Arial"/>
              </a:rPr>
              <a:t>complaints</a:t>
            </a:r>
            <a:r>
              <a:rPr dirty="0" sz="125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across</a:t>
            </a:r>
            <a:r>
              <a:rPr dirty="0" sz="1250" spc="-25">
                <a:solidFill>
                  <a:srgbClr val="3B3939"/>
                </a:solidFill>
                <a:latin typeface="Arial"/>
                <a:cs typeface="Arial"/>
              </a:rPr>
              <a:t> all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brands</a:t>
            </a:r>
            <a:r>
              <a:rPr dirty="0" sz="1250" spc="-3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and</a:t>
            </a:r>
            <a:r>
              <a:rPr dirty="0" sz="1250" spc="-3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3B3939"/>
                </a:solidFill>
                <a:latin typeface="Arial"/>
                <a:cs typeface="Arial"/>
              </a:rPr>
              <a:t>platforms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031498" y="4892453"/>
            <a:ext cx="4117340" cy="68453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  <a:tabLst>
                <a:tab pos="1978660" algn="l"/>
                <a:tab pos="4104004" algn="l"/>
              </a:tabLst>
            </a:pPr>
            <a:r>
              <a:rPr dirty="0" u="heavy" sz="1250">
                <a:solidFill>
                  <a:srgbClr val="3B3939"/>
                </a:solidFill>
                <a:uFill>
                  <a:solidFill>
                    <a:srgbClr val="252525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sz="1250" spc="-25">
                <a:solidFill>
                  <a:srgbClr val="3B3939"/>
                </a:solidFill>
                <a:uFill>
                  <a:solidFill>
                    <a:srgbClr val="252525"/>
                  </a:solidFill>
                </a:uFill>
                <a:latin typeface="Arial"/>
                <a:cs typeface="Arial"/>
              </a:rPr>
              <a:t>06</a:t>
            </a:r>
            <a:r>
              <a:rPr dirty="0" u="heavy" sz="1250">
                <a:solidFill>
                  <a:srgbClr val="3B3939"/>
                </a:solidFill>
                <a:uFill>
                  <a:solidFill>
                    <a:srgbClr val="252525"/>
                  </a:solidFill>
                </a:uFill>
                <a:latin typeface="Arial"/>
                <a:cs typeface="Arial"/>
              </a:rPr>
              <a:t>	</a:t>
            </a:r>
            <a:endParaRPr sz="1250">
              <a:latin typeface="Arial"/>
              <a:cs typeface="Arial"/>
            </a:endParaRPr>
          </a:p>
          <a:p>
            <a:pPr algn="ctr" marR="109220">
              <a:lnSpc>
                <a:spcPct val="100000"/>
              </a:lnSpc>
              <a:spcBef>
                <a:spcPts val="1010"/>
              </a:spcBef>
            </a:pPr>
            <a:r>
              <a:rPr dirty="0" sz="1550">
                <a:solidFill>
                  <a:srgbClr val="3B3939"/>
                </a:solidFill>
                <a:latin typeface="Arial"/>
                <a:cs typeface="Arial"/>
              </a:rPr>
              <a:t>Universal</a:t>
            </a:r>
            <a:r>
              <a:rPr dirty="0" sz="1550" spc="-7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B3939"/>
                </a:solidFill>
                <a:latin typeface="Arial"/>
                <a:cs typeface="Arial"/>
              </a:rPr>
              <a:t>Ecosystem</a:t>
            </a:r>
            <a:r>
              <a:rPr dirty="0" sz="1550" spc="-7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3B3939"/>
                </a:solidFill>
                <a:latin typeface="Arial"/>
                <a:cs typeface="Arial"/>
              </a:rPr>
              <a:t>Integration</a:t>
            </a:r>
            <a:endParaRPr sz="15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031498" y="5711088"/>
            <a:ext cx="3649979" cy="53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dirty="0" sz="1250" spc="-10">
                <a:solidFill>
                  <a:srgbClr val="3B3939"/>
                </a:solidFill>
                <a:latin typeface="Arial"/>
                <a:cs typeface="Arial"/>
              </a:rPr>
              <a:t>SDK-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based</a:t>
            </a:r>
            <a:r>
              <a:rPr dirty="0" sz="125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3B3939"/>
                </a:solidFill>
                <a:latin typeface="Arial"/>
                <a:cs typeface="Arial"/>
              </a:rPr>
              <a:t>architecture</a:t>
            </a:r>
            <a:r>
              <a:rPr dirty="0" sz="125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plays</a:t>
            </a:r>
            <a:r>
              <a:rPr dirty="0" sz="125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well</a:t>
            </a:r>
            <a:r>
              <a:rPr dirty="0" sz="125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with</a:t>
            </a:r>
            <a:r>
              <a:rPr dirty="0" sz="125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any</a:t>
            </a:r>
            <a:r>
              <a:rPr dirty="0" sz="125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3B3939"/>
                </a:solidFill>
                <a:latin typeface="Arial"/>
                <a:cs typeface="Arial"/>
              </a:rPr>
              <a:t>existing </a:t>
            </a:r>
            <a:r>
              <a:rPr dirty="0" sz="1250">
                <a:solidFill>
                  <a:srgbClr val="3B3939"/>
                </a:solidFill>
                <a:latin typeface="Arial"/>
                <a:cs typeface="Arial"/>
              </a:rPr>
              <a:t>technology</a:t>
            </a:r>
            <a:r>
              <a:rPr dirty="0" sz="1250" spc="-6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250" spc="-20">
                <a:solidFill>
                  <a:srgbClr val="3B3939"/>
                </a:solidFill>
                <a:latin typeface="Arial"/>
                <a:cs typeface="Arial"/>
              </a:rPr>
              <a:t>stack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019214" y="6856031"/>
            <a:ext cx="115684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3B3939"/>
                </a:solidFill>
                <a:latin typeface="Arial"/>
                <a:cs typeface="Arial"/>
              </a:rPr>
              <a:t>Consumer-</a:t>
            </a:r>
            <a:r>
              <a:rPr dirty="0" sz="1800" b="1">
                <a:solidFill>
                  <a:srgbClr val="3B3939"/>
                </a:solidFill>
                <a:latin typeface="Arial"/>
                <a:cs typeface="Arial"/>
              </a:rPr>
              <a:t>First</a:t>
            </a:r>
            <a:r>
              <a:rPr dirty="0" sz="1800" spc="-20" b="1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3B3939"/>
                </a:solidFill>
                <a:latin typeface="Arial"/>
                <a:cs typeface="Arial"/>
              </a:rPr>
              <a:t>Design:</a:t>
            </a:r>
            <a:r>
              <a:rPr dirty="0" sz="1800" spc="-10" b="1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B3939"/>
                </a:solidFill>
                <a:latin typeface="Arial"/>
                <a:cs typeface="Arial"/>
              </a:rPr>
              <a:t>Built</a:t>
            </a:r>
            <a:r>
              <a:rPr dirty="0" sz="18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B3939"/>
                </a:solidFill>
                <a:latin typeface="Arial"/>
                <a:cs typeface="Arial"/>
              </a:rPr>
              <a:t>from</a:t>
            </a:r>
            <a:r>
              <a:rPr dirty="0" sz="1800" spc="-2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B3939"/>
                </a:solidFill>
                <a:latin typeface="Arial"/>
                <a:cs typeface="Arial"/>
              </a:rPr>
              <a:t>the</a:t>
            </a:r>
            <a:r>
              <a:rPr dirty="0" sz="18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B3939"/>
                </a:solidFill>
                <a:latin typeface="Arial"/>
                <a:cs typeface="Arial"/>
              </a:rPr>
              <a:t>ground</a:t>
            </a:r>
            <a:r>
              <a:rPr dirty="0" sz="18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B3939"/>
                </a:solidFill>
                <a:latin typeface="Arial"/>
                <a:cs typeface="Arial"/>
              </a:rPr>
              <a:t>up</a:t>
            </a:r>
            <a:r>
              <a:rPr dirty="0" sz="18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B3939"/>
                </a:solidFill>
                <a:latin typeface="Arial"/>
                <a:cs typeface="Arial"/>
              </a:rPr>
              <a:t>to</a:t>
            </a:r>
            <a:r>
              <a:rPr dirty="0" sz="18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B3939"/>
                </a:solidFill>
                <a:latin typeface="Arial"/>
                <a:cs typeface="Arial"/>
              </a:rPr>
              <a:t>prioritize</a:t>
            </a:r>
            <a:r>
              <a:rPr dirty="0" sz="18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B3939"/>
                </a:solidFill>
                <a:latin typeface="Arial"/>
                <a:cs typeface="Arial"/>
              </a:rPr>
              <a:t>customer</a:t>
            </a:r>
            <a:r>
              <a:rPr dirty="0" sz="18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B3939"/>
                </a:solidFill>
                <a:latin typeface="Arial"/>
                <a:cs typeface="Arial"/>
              </a:rPr>
              <a:t>experience,</a:t>
            </a:r>
            <a:r>
              <a:rPr dirty="0" sz="18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B3939"/>
                </a:solidFill>
                <a:latin typeface="Arial"/>
                <a:cs typeface="Arial"/>
              </a:rPr>
              <a:t>not</a:t>
            </a:r>
            <a:r>
              <a:rPr dirty="0" sz="1800" spc="-15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B3939"/>
                </a:solidFill>
                <a:latin typeface="Arial"/>
                <a:cs typeface="Arial"/>
              </a:rPr>
              <a:t>just</a:t>
            </a:r>
            <a:r>
              <a:rPr dirty="0" sz="18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B3939"/>
                </a:solidFill>
                <a:latin typeface="Arial"/>
                <a:cs typeface="Arial"/>
              </a:rPr>
              <a:t>operational</a:t>
            </a:r>
            <a:r>
              <a:rPr dirty="0" sz="1800" spc="-20">
                <a:solidFill>
                  <a:srgbClr val="3B3939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3B3939"/>
                </a:solidFill>
                <a:latin typeface="Arial"/>
                <a:cs typeface="Arial"/>
              </a:rPr>
              <a:t>efficiency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793789" y="6711556"/>
            <a:ext cx="22860" cy="611505"/>
          </a:xfrm>
          <a:custGeom>
            <a:avLst/>
            <a:gdLst/>
            <a:ahLst/>
            <a:cxnLst/>
            <a:rect l="l" t="t" r="r" b="b"/>
            <a:pathLst>
              <a:path w="22859" h="611504">
                <a:moveTo>
                  <a:pt x="22860" y="0"/>
                </a:moveTo>
                <a:lnTo>
                  <a:pt x="0" y="0"/>
                </a:lnTo>
                <a:lnTo>
                  <a:pt x="0" y="611263"/>
                </a:lnTo>
                <a:lnTo>
                  <a:pt x="22860" y="611263"/>
                </a:lnTo>
                <a:lnTo>
                  <a:pt x="22860" y="0"/>
                </a:lnTo>
                <a:close/>
              </a:path>
            </a:pathLst>
          </a:custGeom>
          <a:solidFill>
            <a:srgbClr val="1B1B2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2025-11-22T13:28:33Z</dcterms:created>
  <dcterms:modified xsi:type="dcterms:W3CDTF">2025-11-22T13:28:33Z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2025-11-22T00:00:00Z</vt:filetime>
  </property>
  <property fmtid="{D5CDD505-2E9C-101B-9397-08002B2CF9AE}" pid="3" name="LastSaved">
    <vt:filetime>2025-11-22T00:00:00Z</vt:filetime>
  </property>
  <property fmtid="{D5CDD505-2E9C-101B-9397-08002B2CF9AE}" pid="4" name="Producer">
    <vt:lpwstr>3-Heights(TM) PDF Security Shell 4.8.25.2 (http://www.pdf-tools.com)</vt:lpwstr>
  </property>
</Properties>
</file>